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9" r:id="rId1"/>
  </p:sldMasterIdLst>
  <p:notesMasterIdLst>
    <p:notesMasterId r:id="rId4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</p:sldIdLst>
  <p:sldSz cx="12192000" cy="6858000"/>
  <p:notesSz cx="9144000" cy="6858000"/>
  <p:embeddedFontLst>
    <p:embeddedFont>
      <p:font typeface="roboto" panose="02000000000000000000" pitchFamily="2" charset="0"/>
      <p:regular r:id="rId44"/>
      <p:bold r:id="rId45"/>
      <p:italic r:id="rId46"/>
      <p:boldItalic r:id="rId4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946" y="-24"/>
      </p:cViewPr>
      <p:guideLst>
        <p:guide orient="horz" pos="288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4.fnt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3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6513513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0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1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2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3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4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5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6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7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8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9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2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0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1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2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3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4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5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6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27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28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29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3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0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1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32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33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" name="Google Shape;355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34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5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36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" name="Google Shape;386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37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" name="Google Shape;396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38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" name="Google Shape;406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39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4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40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" name="Google Shape;428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41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6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7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8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9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76200" y="1"/>
            <a:ext cx="12039600" cy="646113"/>
          </a:xfrm>
          <a:custGeom>
            <a:avLst/>
            <a:gdLst/>
            <a:ahLst/>
            <a:cxnLst/>
            <a:rect l="l" t="t" r="r" b="b"/>
            <a:pathLst>
              <a:path w="9144000" h="646328" extrusionOk="0">
                <a:moveTo>
                  <a:pt x="9144000" y="25"/>
                </a:moveTo>
                <a:lnTo>
                  <a:pt x="0" y="25"/>
                </a:lnTo>
                <a:lnTo>
                  <a:pt x="0" y="646328"/>
                </a:lnTo>
                <a:lnTo>
                  <a:pt x="9144000" y="646328"/>
                </a:lnTo>
                <a:lnTo>
                  <a:pt x="9144000" y="2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3"/>
          <p:cNvSpPr txBox="1"/>
          <p:nvPr/>
        </p:nvSpPr>
        <p:spPr>
          <a:xfrm>
            <a:off x="0" y="6488113"/>
            <a:ext cx="12192000" cy="36988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771144" marR="0" lvl="0" indent="0" algn="l" rtl="0">
              <a:lnSpc>
                <a:spcPct val="1017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Dept. of  CSE(CS),  MSRIT                                                                                               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71144" marR="0" lvl="0" indent="0" algn="l" rtl="0">
              <a:lnSpc>
                <a:spcPct val="101725"/>
              </a:lnSpc>
              <a:spcBef>
                <a:spcPts val="335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       </a:t>
            </a:r>
            <a:endParaRPr sz="18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" name="Google Shape;17;p3"/>
          <p:cNvSpPr txBox="1"/>
          <p:nvPr/>
        </p:nvSpPr>
        <p:spPr>
          <a:xfrm>
            <a:off x="1524000" y="-9331"/>
            <a:ext cx="9144000" cy="646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 b="1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" name="Google Shape;18;p3"/>
          <p:cNvSpPr txBox="1"/>
          <p:nvPr/>
        </p:nvSpPr>
        <p:spPr>
          <a:xfrm>
            <a:off x="2028825" y="1219200"/>
            <a:ext cx="7772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marR="0" lvl="0" indent="-1397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sz="32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9;p3"/>
          <p:cNvSpPr txBox="1"/>
          <p:nvPr/>
        </p:nvSpPr>
        <p:spPr>
          <a:xfrm>
            <a:off x="2209800" y="152401"/>
            <a:ext cx="76962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Unit-05 Understanding Computer Forensics</a:t>
            </a:r>
            <a:endParaRPr/>
          </a:p>
        </p:txBody>
      </p:sp>
      <p:sp>
        <p:nvSpPr>
          <p:cNvPr id="20" name="Google Shape;20;p3"/>
          <p:cNvSpPr txBox="1"/>
          <p:nvPr/>
        </p:nvSpPr>
        <p:spPr>
          <a:xfrm>
            <a:off x="1828800" y="1066800"/>
            <a:ext cx="86106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" name="Google Shape;21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200" y="685800"/>
            <a:ext cx="5761844" cy="381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2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963113" y="2819400"/>
            <a:ext cx="5197815" cy="36483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2"/>
          <p:cNvSpPr/>
          <p:nvPr/>
        </p:nvSpPr>
        <p:spPr>
          <a:xfrm>
            <a:off x="0" y="0"/>
            <a:ext cx="12192000" cy="646113"/>
          </a:xfrm>
          <a:custGeom>
            <a:avLst/>
            <a:gdLst/>
            <a:ahLst/>
            <a:cxnLst/>
            <a:rect l="l" t="t" r="r" b="b"/>
            <a:pathLst>
              <a:path w="9144000" h="646328" extrusionOk="0">
                <a:moveTo>
                  <a:pt x="9144000" y="25"/>
                </a:moveTo>
                <a:lnTo>
                  <a:pt x="0" y="25"/>
                </a:lnTo>
                <a:lnTo>
                  <a:pt x="0" y="646328"/>
                </a:lnTo>
                <a:lnTo>
                  <a:pt x="9144000" y="646328"/>
                </a:lnTo>
                <a:lnTo>
                  <a:pt x="9144000" y="2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2"/>
          <p:cNvSpPr txBox="1"/>
          <p:nvPr/>
        </p:nvSpPr>
        <p:spPr>
          <a:xfrm>
            <a:off x="0" y="6488113"/>
            <a:ext cx="12192000" cy="36988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771144" marR="0" lvl="0" indent="0" algn="l" rtl="0">
              <a:lnSpc>
                <a:spcPct val="1017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Dept. of  CSE(CS),  MSRIT                                                                                               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71144" marR="0" lvl="0" indent="0" algn="l" rtl="0">
              <a:lnSpc>
                <a:spcPct val="101725"/>
              </a:lnSpc>
              <a:spcBef>
                <a:spcPts val="335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       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5" name="Google Shape;115;p12"/>
          <p:cNvSpPr txBox="1"/>
          <p:nvPr/>
        </p:nvSpPr>
        <p:spPr>
          <a:xfrm>
            <a:off x="1524000" y="-9331"/>
            <a:ext cx="9144000" cy="646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 b="1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6" name="Google Shape;116;p12"/>
          <p:cNvSpPr txBox="1"/>
          <p:nvPr/>
        </p:nvSpPr>
        <p:spPr>
          <a:xfrm>
            <a:off x="2028825" y="1219200"/>
            <a:ext cx="7772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marR="0" lvl="0" indent="-1397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sz="32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p12"/>
          <p:cNvSpPr txBox="1"/>
          <p:nvPr/>
        </p:nvSpPr>
        <p:spPr>
          <a:xfrm>
            <a:off x="838200" y="152400"/>
            <a:ext cx="101346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The Role of Computer Forensics in Corporate World?</a:t>
            </a:r>
            <a:endParaRPr/>
          </a:p>
        </p:txBody>
      </p:sp>
      <p:sp>
        <p:nvSpPr>
          <p:cNvPr id="118" name="Google Shape;118;p12"/>
          <p:cNvSpPr txBox="1"/>
          <p:nvPr/>
        </p:nvSpPr>
        <p:spPr>
          <a:xfrm>
            <a:off x="304800" y="1182379"/>
            <a:ext cx="11430000" cy="3970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Computer forensics has become an integral tool in the corporate world for investigating and preventing cybercrime.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With the increasing reliance on technology, companies are vulnerable to various forms of cyber attacks, including intellectual property theft, data breaches, and even financial fraud.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Computer forensics experts use specialized tools and techniques to collect, analyze, and preserve digital evidence, which can improve security measures and be used in legal proceedings.</a:t>
            </a:r>
            <a:endParaRPr/>
          </a:p>
          <a:p>
            <a:pPr marL="2857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 addition, by identifying the source of a cyber attack, companies can take measures to prevent future incidents and protect their sensitive data.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As a result, computer forensics has become critical to corporate risk management, incident response, internal investigation, and cybersecurity strategies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3"/>
          <p:cNvSpPr/>
          <p:nvPr/>
        </p:nvSpPr>
        <p:spPr>
          <a:xfrm>
            <a:off x="0" y="0"/>
            <a:ext cx="12039600" cy="646113"/>
          </a:xfrm>
          <a:custGeom>
            <a:avLst/>
            <a:gdLst/>
            <a:ahLst/>
            <a:cxnLst/>
            <a:rect l="l" t="t" r="r" b="b"/>
            <a:pathLst>
              <a:path w="9144000" h="646328" extrusionOk="0">
                <a:moveTo>
                  <a:pt x="9144000" y="25"/>
                </a:moveTo>
                <a:lnTo>
                  <a:pt x="0" y="25"/>
                </a:lnTo>
                <a:lnTo>
                  <a:pt x="0" y="646328"/>
                </a:lnTo>
                <a:lnTo>
                  <a:pt x="9144000" y="646328"/>
                </a:lnTo>
                <a:lnTo>
                  <a:pt x="9144000" y="2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13"/>
          <p:cNvSpPr txBox="1"/>
          <p:nvPr/>
        </p:nvSpPr>
        <p:spPr>
          <a:xfrm>
            <a:off x="0" y="6488113"/>
            <a:ext cx="12192000" cy="36988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771144" marR="0" lvl="0" indent="0" algn="l" rtl="0">
              <a:lnSpc>
                <a:spcPct val="1017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Dept. of  CSE(CS),  MSRIT                                                                                               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71144" marR="0" lvl="0" indent="0" algn="l" rtl="0">
              <a:lnSpc>
                <a:spcPct val="101725"/>
              </a:lnSpc>
              <a:spcBef>
                <a:spcPts val="335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       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5" name="Google Shape;125;p13"/>
          <p:cNvSpPr txBox="1"/>
          <p:nvPr/>
        </p:nvSpPr>
        <p:spPr>
          <a:xfrm>
            <a:off x="1524000" y="-9331"/>
            <a:ext cx="9144000" cy="646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 b="1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7" name="Google Shape;127;p13"/>
          <p:cNvSpPr txBox="1"/>
          <p:nvPr/>
        </p:nvSpPr>
        <p:spPr>
          <a:xfrm>
            <a:off x="2209800" y="152401"/>
            <a:ext cx="76962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What is Cyberforensics</a:t>
            </a:r>
            <a:endParaRPr/>
          </a:p>
        </p:txBody>
      </p:sp>
      <p:sp>
        <p:nvSpPr>
          <p:cNvPr id="128" name="Google Shape;128;p13"/>
          <p:cNvSpPr txBox="1"/>
          <p:nvPr/>
        </p:nvSpPr>
        <p:spPr>
          <a:xfrm>
            <a:off x="1828800" y="1066800"/>
            <a:ext cx="86106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13"/>
          <p:cNvSpPr txBox="1"/>
          <p:nvPr/>
        </p:nvSpPr>
        <p:spPr>
          <a:xfrm>
            <a:off x="533400" y="1066800"/>
            <a:ext cx="11277600" cy="3416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</a:pPr>
            <a:r>
              <a:rPr lang="en-US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Computer forensics is the </a:t>
            </a:r>
            <a:r>
              <a:rPr lang="en-US" sz="1800" dirty="0">
                <a:solidFill>
                  <a:schemeClr val="dk1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application of investigation and analysis techniques to gather and preserve evidence from a particular computing device in a way that is suitable for presentation in a court of law.</a:t>
            </a:r>
            <a:endParaRPr dirty="0">
              <a:highlight>
                <a:srgbClr val="FFFF00"/>
              </a:highlight>
            </a:endParaRPr>
          </a:p>
          <a:p>
            <a:pPr marL="2857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endParaRPr sz="1800" dirty="0">
              <a:solidFill>
                <a:schemeClr val="dk1"/>
              </a:solidFill>
              <a:highlight>
                <a:srgbClr val="FFFF00"/>
              </a:highlight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</a:pPr>
            <a:r>
              <a:rPr lang="en-US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The goal of computer forensics is to perform a structured investigation and maintain a documented chain of evidence to find out exactly what happened on a computing device and who was responsible for it.</a:t>
            </a:r>
            <a:endParaRPr dirty="0"/>
          </a:p>
          <a:p>
            <a:pPr marL="2857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</a:pPr>
            <a:r>
              <a:rPr lang="en-US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Computer forensics -- which is sometimes referred to as computer forensic science -- essentially is data recovery with legal compliance guidelines to make the information admissible in legal proceedings. </a:t>
            </a:r>
            <a:endParaRPr dirty="0"/>
          </a:p>
          <a:p>
            <a:pPr marL="2857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</a:pPr>
            <a:r>
              <a:rPr lang="en-US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use of computer forensics isn't always tied to a crime. The forensic process is also used as part of data recovery processes to gather data from a crashed server, failed drive, reformatted operating system (OS) or other situation where a system has unexpectedly stopped working.</a:t>
            </a:r>
            <a:endParaRPr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/>
          <p:nvPr/>
        </p:nvSpPr>
        <p:spPr>
          <a:xfrm>
            <a:off x="0" y="0"/>
            <a:ext cx="12039600" cy="646113"/>
          </a:xfrm>
          <a:custGeom>
            <a:avLst/>
            <a:gdLst/>
            <a:ahLst/>
            <a:cxnLst/>
            <a:rect l="l" t="t" r="r" b="b"/>
            <a:pathLst>
              <a:path w="9144000" h="646328" extrusionOk="0">
                <a:moveTo>
                  <a:pt x="9144000" y="25"/>
                </a:moveTo>
                <a:lnTo>
                  <a:pt x="0" y="25"/>
                </a:lnTo>
                <a:lnTo>
                  <a:pt x="0" y="646328"/>
                </a:lnTo>
                <a:lnTo>
                  <a:pt x="9144000" y="646328"/>
                </a:lnTo>
                <a:lnTo>
                  <a:pt x="9144000" y="2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14"/>
          <p:cNvSpPr txBox="1"/>
          <p:nvPr/>
        </p:nvSpPr>
        <p:spPr>
          <a:xfrm>
            <a:off x="0" y="6488113"/>
            <a:ext cx="12192000" cy="36988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771144" marR="0" lvl="0" indent="0" algn="l" rtl="0">
              <a:lnSpc>
                <a:spcPct val="1017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Dept. of  CSE(CS),  MSRIT                                                                                               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71144" marR="0" lvl="0" indent="0" algn="l" rtl="0">
              <a:lnSpc>
                <a:spcPct val="101725"/>
              </a:lnSpc>
              <a:spcBef>
                <a:spcPts val="335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       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6" name="Google Shape;136;p14"/>
          <p:cNvSpPr txBox="1"/>
          <p:nvPr/>
        </p:nvSpPr>
        <p:spPr>
          <a:xfrm>
            <a:off x="1524000" y="-9331"/>
            <a:ext cx="9144000" cy="646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 b="1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7" name="Google Shape;137;p14"/>
          <p:cNvSpPr txBox="1"/>
          <p:nvPr/>
        </p:nvSpPr>
        <p:spPr>
          <a:xfrm>
            <a:off x="2028825" y="1219200"/>
            <a:ext cx="7772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marR="0" lvl="0" indent="-1397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sz="32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14"/>
          <p:cNvSpPr txBox="1"/>
          <p:nvPr/>
        </p:nvSpPr>
        <p:spPr>
          <a:xfrm>
            <a:off x="2209800" y="152401"/>
            <a:ext cx="76962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 Cyberforensics</a:t>
            </a:r>
            <a:endParaRPr/>
          </a:p>
        </p:txBody>
      </p:sp>
      <p:sp>
        <p:nvSpPr>
          <p:cNvPr id="139" name="Google Shape;139;p14"/>
          <p:cNvSpPr txBox="1"/>
          <p:nvPr/>
        </p:nvSpPr>
        <p:spPr>
          <a:xfrm>
            <a:off x="1828800" y="1066800"/>
            <a:ext cx="86106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14"/>
          <p:cNvSpPr txBox="1"/>
          <p:nvPr/>
        </p:nvSpPr>
        <p:spPr>
          <a:xfrm>
            <a:off x="228600" y="1066800"/>
            <a:ext cx="11430000" cy="3607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Cyber forensics can do the following: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It can recover deleted files, chat logs, emails, etc</a:t>
            </a:r>
            <a:endParaRPr/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It can also get deleted SMS and phone calls.</a:t>
            </a:r>
            <a:endParaRPr/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It can get recorded audio of phone conversations.</a:t>
            </a:r>
            <a:endParaRPr/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It can determine which user used which system and for how much time.</a:t>
            </a:r>
            <a:endParaRPr/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It can identify which user ran which program.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5"/>
          <p:cNvSpPr/>
          <p:nvPr/>
        </p:nvSpPr>
        <p:spPr>
          <a:xfrm>
            <a:off x="0" y="0"/>
            <a:ext cx="12039600" cy="646113"/>
          </a:xfrm>
          <a:custGeom>
            <a:avLst/>
            <a:gdLst/>
            <a:ahLst/>
            <a:cxnLst/>
            <a:rect l="l" t="t" r="r" b="b"/>
            <a:pathLst>
              <a:path w="9144000" h="646328" extrusionOk="0">
                <a:moveTo>
                  <a:pt x="9144000" y="25"/>
                </a:moveTo>
                <a:lnTo>
                  <a:pt x="0" y="25"/>
                </a:lnTo>
                <a:lnTo>
                  <a:pt x="0" y="646328"/>
                </a:lnTo>
                <a:lnTo>
                  <a:pt x="9144000" y="646328"/>
                </a:lnTo>
                <a:lnTo>
                  <a:pt x="9144000" y="2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15"/>
          <p:cNvSpPr txBox="1"/>
          <p:nvPr/>
        </p:nvSpPr>
        <p:spPr>
          <a:xfrm>
            <a:off x="0" y="6488113"/>
            <a:ext cx="12192000" cy="36988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771144" marR="0" lvl="0" indent="0" algn="l" rtl="0">
              <a:lnSpc>
                <a:spcPct val="1017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Dept. of  CSE(CS),  MSRIT                                                                                               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71144" marR="0" lvl="0" indent="0" algn="l" rtl="0">
              <a:lnSpc>
                <a:spcPct val="101725"/>
              </a:lnSpc>
              <a:spcBef>
                <a:spcPts val="335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       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7" name="Google Shape;147;p15"/>
          <p:cNvSpPr txBox="1"/>
          <p:nvPr/>
        </p:nvSpPr>
        <p:spPr>
          <a:xfrm>
            <a:off x="1524000" y="-9331"/>
            <a:ext cx="9144000" cy="646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 b="1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8" name="Google Shape;148;p15"/>
          <p:cNvSpPr txBox="1"/>
          <p:nvPr/>
        </p:nvSpPr>
        <p:spPr>
          <a:xfrm>
            <a:off x="2028825" y="1219200"/>
            <a:ext cx="7772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marR="0" lvl="0" indent="-1397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sz="32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15"/>
          <p:cNvSpPr txBox="1"/>
          <p:nvPr/>
        </p:nvSpPr>
        <p:spPr>
          <a:xfrm>
            <a:off x="2209800" y="152401"/>
            <a:ext cx="76962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Why Cyberforensics?</a:t>
            </a:r>
            <a:endParaRPr/>
          </a:p>
        </p:txBody>
      </p:sp>
      <p:sp>
        <p:nvSpPr>
          <p:cNvPr id="150" name="Google Shape;150;p15"/>
          <p:cNvSpPr txBox="1"/>
          <p:nvPr/>
        </p:nvSpPr>
        <p:spPr>
          <a:xfrm>
            <a:off x="1828800" y="1066800"/>
            <a:ext cx="86106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15"/>
          <p:cNvSpPr txBox="1"/>
          <p:nvPr/>
        </p:nvSpPr>
        <p:spPr>
          <a:xfrm>
            <a:off x="533400" y="1066800"/>
            <a:ext cx="11277600" cy="42473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✔"/>
            </a:pPr>
            <a:r>
              <a:rPr lang="en-US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Provides digital evidence of a specific or general activity</a:t>
            </a:r>
            <a:endParaRPr dirty="0"/>
          </a:p>
          <a:p>
            <a:pPr marL="171450" marR="0" lvl="0" indent="-57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✔"/>
            </a:pPr>
            <a:r>
              <a:rPr lang="en-US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Key role in the investigation of cybercrime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✔"/>
            </a:pPr>
            <a:r>
              <a:rPr lang="en-US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Handling of the digital forensics evidence</a:t>
            </a:r>
            <a:endParaRPr dirty="0"/>
          </a:p>
          <a:p>
            <a:pPr marL="171450" marR="0" lvl="0" indent="-57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Types of Digital Evidence:-</a:t>
            </a:r>
            <a:endParaRPr sz="18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</a:pPr>
            <a:r>
              <a:rPr lang="en-US" sz="1800" dirty="0">
                <a:solidFill>
                  <a:schemeClr val="dk1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Persistent Data</a:t>
            </a:r>
            <a:r>
              <a:rPr lang="en-US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:- Remains intact when the computer is turned off. Ex:- </a:t>
            </a:r>
            <a:r>
              <a:rPr lang="en-US" sz="1800" dirty="0">
                <a:solidFill>
                  <a:schemeClr val="dk1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Hard drives, disk drives and removable storage devices.</a:t>
            </a:r>
            <a:endParaRPr dirty="0">
              <a:highlight>
                <a:srgbClr val="FFFF00"/>
              </a:highlight>
            </a:endParaRPr>
          </a:p>
          <a:p>
            <a:pPr marL="342900" marR="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</a:pPr>
            <a:r>
              <a:rPr lang="en-US" sz="1800" dirty="0">
                <a:solidFill>
                  <a:schemeClr val="dk1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Volatile Data:</a:t>
            </a:r>
            <a:r>
              <a:rPr lang="en-US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Data would be lost if the computer is turned off. Ex:- </a:t>
            </a:r>
            <a:r>
              <a:rPr lang="en-US" sz="1800" dirty="0">
                <a:solidFill>
                  <a:schemeClr val="dk1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Deleted files, computer history, temp files, computer registry.</a:t>
            </a:r>
            <a:endParaRPr dirty="0">
              <a:highlight>
                <a:srgbClr val="FFFF00"/>
              </a:highlight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              </a:t>
            </a:r>
            <a:endParaRPr dirty="0">
              <a:highlight>
                <a:srgbClr val="FFFF00"/>
              </a:highlight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6"/>
          <p:cNvSpPr/>
          <p:nvPr/>
        </p:nvSpPr>
        <p:spPr>
          <a:xfrm>
            <a:off x="0" y="0"/>
            <a:ext cx="12039600" cy="646113"/>
          </a:xfrm>
          <a:custGeom>
            <a:avLst/>
            <a:gdLst/>
            <a:ahLst/>
            <a:cxnLst/>
            <a:rect l="l" t="t" r="r" b="b"/>
            <a:pathLst>
              <a:path w="9144000" h="646328" extrusionOk="0">
                <a:moveTo>
                  <a:pt x="9144000" y="25"/>
                </a:moveTo>
                <a:lnTo>
                  <a:pt x="0" y="25"/>
                </a:lnTo>
                <a:lnTo>
                  <a:pt x="0" y="646328"/>
                </a:lnTo>
                <a:lnTo>
                  <a:pt x="9144000" y="646328"/>
                </a:lnTo>
                <a:lnTo>
                  <a:pt x="9144000" y="2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16"/>
          <p:cNvSpPr txBox="1"/>
          <p:nvPr/>
        </p:nvSpPr>
        <p:spPr>
          <a:xfrm>
            <a:off x="0" y="6488113"/>
            <a:ext cx="12192000" cy="36988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771144" marR="0" lvl="0" indent="0" algn="l" rtl="0">
              <a:lnSpc>
                <a:spcPct val="1017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Dept. of  CSE(CS),  MSRIT                                                                                               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71144" marR="0" lvl="0" indent="0" algn="l" rtl="0">
              <a:lnSpc>
                <a:spcPct val="101725"/>
              </a:lnSpc>
              <a:spcBef>
                <a:spcPts val="335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       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8" name="Google Shape;158;p16"/>
          <p:cNvSpPr txBox="1"/>
          <p:nvPr/>
        </p:nvSpPr>
        <p:spPr>
          <a:xfrm>
            <a:off x="1524000" y="-9331"/>
            <a:ext cx="9144000" cy="646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 b="1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9" name="Google Shape;159;p16"/>
          <p:cNvSpPr txBox="1"/>
          <p:nvPr/>
        </p:nvSpPr>
        <p:spPr>
          <a:xfrm>
            <a:off x="2028825" y="1219200"/>
            <a:ext cx="7772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marR="0" lvl="0" indent="-1397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sz="32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p16"/>
          <p:cNvSpPr txBox="1"/>
          <p:nvPr/>
        </p:nvSpPr>
        <p:spPr>
          <a:xfrm>
            <a:off x="2209800" y="152401"/>
            <a:ext cx="76962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Role of Digital Forensics science</a:t>
            </a:r>
            <a:endParaRPr/>
          </a:p>
        </p:txBody>
      </p:sp>
      <p:sp>
        <p:nvSpPr>
          <p:cNvPr id="161" name="Google Shape;161;p16"/>
          <p:cNvSpPr txBox="1"/>
          <p:nvPr/>
        </p:nvSpPr>
        <p:spPr>
          <a:xfrm>
            <a:off x="1828800" y="1066800"/>
            <a:ext cx="86106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16"/>
          <p:cNvSpPr txBox="1"/>
          <p:nvPr/>
        </p:nvSpPr>
        <p:spPr>
          <a:xfrm>
            <a:off x="609600" y="990600"/>
            <a:ext cx="11201400" cy="3330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Uncover and document evidence and leads.</a:t>
            </a:r>
            <a:endParaRPr/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Corroborate evidence discovered in other ways (E-Discovery)</a:t>
            </a:r>
            <a:endParaRPr/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Assist in showing a pattern of events (data mining has an application here).</a:t>
            </a:r>
            <a:endParaRPr/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Connect attack and victim computers Reveal an end-to-end path of events leading to a compromise attempt, successful or not.</a:t>
            </a:r>
            <a:endParaRPr/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Extract data that may be hidden, deleted or otherwise not directly available.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7"/>
          <p:cNvSpPr/>
          <p:nvPr/>
        </p:nvSpPr>
        <p:spPr>
          <a:xfrm>
            <a:off x="0" y="0"/>
            <a:ext cx="12039600" cy="646113"/>
          </a:xfrm>
          <a:custGeom>
            <a:avLst/>
            <a:gdLst/>
            <a:ahLst/>
            <a:cxnLst/>
            <a:rect l="l" t="t" r="r" b="b"/>
            <a:pathLst>
              <a:path w="9144000" h="646328" extrusionOk="0">
                <a:moveTo>
                  <a:pt x="9144000" y="25"/>
                </a:moveTo>
                <a:lnTo>
                  <a:pt x="0" y="25"/>
                </a:lnTo>
                <a:lnTo>
                  <a:pt x="0" y="646328"/>
                </a:lnTo>
                <a:lnTo>
                  <a:pt x="9144000" y="646328"/>
                </a:lnTo>
                <a:lnTo>
                  <a:pt x="9144000" y="2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17"/>
          <p:cNvSpPr txBox="1"/>
          <p:nvPr/>
        </p:nvSpPr>
        <p:spPr>
          <a:xfrm>
            <a:off x="0" y="6488113"/>
            <a:ext cx="12192000" cy="36988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771144" marR="0" lvl="0" indent="0" algn="l" rtl="0">
              <a:lnSpc>
                <a:spcPct val="1017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Dept. of  CSE(CS),  MSRIT                                                                                               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71144" marR="0" lvl="0" indent="0" algn="l" rtl="0">
              <a:lnSpc>
                <a:spcPct val="101725"/>
              </a:lnSpc>
              <a:spcBef>
                <a:spcPts val="335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       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9" name="Google Shape;169;p17"/>
          <p:cNvSpPr txBox="1"/>
          <p:nvPr/>
        </p:nvSpPr>
        <p:spPr>
          <a:xfrm>
            <a:off x="1524000" y="-9331"/>
            <a:ext cx="9144000" cy="646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 b="1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0" name="Google Shape;170;p17"/>
          <p:cNvSpPr txBox="1"/>
          <p:nvPr/>
        </p:nvSpPr>
        <p:spPr>
          <a:xfrm>
            <a:off x="2028825" y="1219200"/>
            <a:ext cx="7772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marR="0" lvl="0" indent="-1397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sz="32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p17"/>
          <p:cNvSpPr txBox="1"/>
          <p:nvPr/>
        </p:nvSpPr>
        <p:spPr>
          <a:xfrm>
            <a:off x="2209800" y="152401"/>
            <a:ext cx="76962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Typical scenarios of  Cyber Forensics?</a:t>
            </a:r>
            <a:endParaRPr/>
          </a:p>
        </p:txBody>
      </p:sp>
      <p:sp>
        <p:nvSpPr>
          <p:cNvPr id="172" name="Google Shape;172;p17"/>
          <p:cNvSpPr txBox="1"/>
          <p:nvPr/>
        </p:nvSpPr>
        <p:spPr>
          <a:xfrm>
            <a:off x="1828800" y="1066800"/>
            <a:ext cx="86106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17"/>
          <p:cNvSpPr txBox="1"/>
          <p:nvPr/>
        </p:nvSpPr>
        <p:spPr>
          <a:xfrm>
            <a:off x="762000" y="1066800"/>
            <a:ext cx="10972800" cy="3780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Employee Internet abuse</a:t>
            </a:r>
            <a:endParaRPr/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 leak/ data breach - unauthorized disclosure of corporate information and data (accidental and intentional);</a:t>
            </a:r>
            <a:endParaRPr/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Industrial espionage (corporate "spying" activities);</a:t>
            </a:r>
            <a:endParaRPr/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damage assessment (following an incident);</a:t>
            </a:r>
            <a:endParaRPr/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criminal fraud and deception cases;</a:t>
            </a:r>
            <a:endParaRPr/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criminals Cases (many criminals simply store information on computers, intentionally or unwittingly) and countess others;</a:t>
            </a:r>
            <a:endParaRPr/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copyright violation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8"/>
          <p:cNvSpPr/>
          <p:nvPr/>
        </p:nvSpPr>
        <p:spPr>
          <a:xfrm>
            <a:off x="0" y="0"/>
            <a:ext cx="12192000" cy="646113"/>
          </a:xfrm>
          <a:custGeom>
            <a:avLst/>
            <a:gdLst/>
            <a:ahLst/>
            <a:cxnLst/>
            <a:rect l="l" t="t" r="r" b="b"/>
            <a:pathLst>
              <a:path w="9144000" h="646328" extrusionOk="0">
                <a:moveTo>
                  <a:pt x="9144000" y="25"/>
                </a:moveTo>
                <a:lnTo>
                  <a:pt x="0" y="25"/>
                </a:lnTo>
                <a:lnTo>
                  <a:pt x="0" y="646328"/>
                </a:lnTo>
                <a:lnTo>
                  <a:pt x="9144000" y="646328"/>
                </a:lnTo>
                <a:lnTo>
                  <a:pt x="9144000" y="2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18"/>
          <p:cNvSpPr txBox="1"/>
          <p:nvPr/>
        </p:nvSpPr>
        <p:spPr>
          <a:xfrm>
            <a:off x="0" y="6324599"/>
            <a:ext cx="12268200" cy="5334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771144" marR="0" lvl="0" indent="0" algn="l" rtl="0">
              <a:lnSpc>
                <a:spcPct val="101725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71144" marR="0" lvl="0" indent="0" algn="l" rtl="0">
              <a:lnSpc>
                <a:spcPct val="101725"/>
              </a:lnSpc>
              <a:spcBef>
                <a:spcPts val="335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Dept. of  CSE(CS),  MSRIT                                                                                               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71144" marR="0" lvl="0" indent="0" algn="l" rtl="0">
              <a:lnSpc>
                <a:spcPct val="101725"/>
              </a:lnSpc>
              <a:spcBef>
                <a:spcPts val="335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       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0" name="Google Shape;180;p18"/>
          <p:cNvSpPr txBox="1"/>
          <p:nvPr/>
        </p:nvSpPr>
        <p:spPr>
          <a:xfrm>
            <a:off x="2028825" y="1219200"/>
            <a:ext cx="7772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marR="0" lvl="0" indent="-1397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sz="32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18"/>
          <p:cNvSpPr txBox="1"/>
          <p:nvPr/>
        </p:nvSpPr>
        <p:spPr>
          <a:xfrm>
            <a:off x="1828800" y="1066800"/>
            <a:ext cx="86106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2" name="Google Shape;182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8638" y="709613"/>
            <a:ext cx="9453562" cy="5438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9"/>
          <p:cNvSpPr/>
          <p:nvPr/>
        </p:nvSpPr>
        <p:spPr>
          <a:xfrm>
            <a:off x="0" y="0"/>
            <a:ext cx="12192000" cy="646113"/>
          </a:xfrm>
          <a:custGeom>
            <a:avLst/>
            <a:gdLst/>
            <a:ahLst/>
            <a:cxnLst/>
            <a:rect l="l" t="t" r="r" b="b"/>
            <a:pathLst>
              <a:path w="9144000" h="646328" extrusionOk="0">
                <a:moveTo>
                  <a:pt x="9144000" y="25"/>
                </a:moveTo>
                <a:lnTo>
                  <a:pt x="0" y="25"/>
                </a:lnTo>
                <a:lnTo>
                  <a:pt x="0" y="646328"/>
                </a:lnTo>
                <a:lnTo>
                  <a:pt x="9144000" y="646328"/>
                </a:lnTo>
                <a:lnTo>
                  <a:pt x="9144000" y="2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19"/>
          <p:cNvSpPr txBox="1"/>
          <p:nvPr/>
        </p:nvSpPr>
        <p:spPr>
          <a:xfrm>
            <a:off x="0" y="6324599"/>
            <a:ext cx="12268200" cy="5334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771144" marR="0" lvl="0" indent="0" algn="l" rtl="0">
              <a:lnSpc>
                <a:spcPct val="101725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71144" marR="0" lvl="0" indent="0" algn="l" rtl="0">
              <a:lnSpc>
                <a:spcPct val="101725"/>
              </a:lnSpc>
              <a:spcBef>
                <a:spcPts val="335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Dept. of  CSE(CS),  MSRIT                                                                                               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71144" marR="0" lvl="0" indent="0" algn="l" rtl="0">
              <a:lnSpc>
                <a:spcPct val="101725"/>
              </a:lnSpc>
              <a:spcBef>
                <a:spcPts val="335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       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9" name="Google Shape;189;p19"/>
          <p:cNvSpPr txBox="1"/>
          <p:nvPr/>
        </p:nvSpPr>
        <p:spPr>
          <a:xfrm>
            <a:off x="2028825" y="1219200"/>
            <a:ext cx="7772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marR="0" lvl="0" indent="-1397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sz="32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p19"/>
          <p:cNvSpPr txBox="1"/>
          <p:nvPr/>
        </p:nvSpPr>
        <p:spPr>
          <a:xfrm>
            <a:off x="1828800" y="1066800"/>
            <a:ext cx="86106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19"/>
          <p:cNvSpPr txBox="1"/>
          <p:nvPr/>
        </p:nvSpPr>
        <p:spPr>
          <a:xfrm>
            <a:off x="1066800" y="1066800"/>
            <a:ext cx="10210800" cy="1077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What is the difference between Forensics Policy and Security Policy?</a:t>
            </a:r>
            <a:endParaRPr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0"/>
          <p:cNvSpPr/>
          <p:nvPr/>
        </p:nvSpPr>
        <p:spPr>
          <a:xfrm>
            <a:off x="0" y="0"/>
            <a:ext cx="12039600" cy="646113"/>
          </a:xfrm>
          <a:custGeom>
            <a:avLst/>
            <a:gdLst/>
            <a:ahLst/>
            <a:cxnLst/>
            <a:rect l="l" t="t" r="r" b="b"/>
            <a:pathLst>
              <a:path w="9144000" h="646328" extrusionOk="0">
                <a:moveTo>
                  <a:pt x="9144000" y="25"/>
                </a:moveTo>
                <a:lnTo>
                  <a:pt x="0" y="25"/>
                </a:lnTo>
                <a:lnTo>
                  <a:pt x="0" y="646328"/>
                </a:lnTo>
                <a:lnTo>
                  <a:pt x="9144000" y="646328"/>
                </a:lnTo>
                <a:lnTo>
                  <a:pt x="9144000" y="2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p20"/>
          <p:cNvSpPr txBox="1"/>
          <p:nvPr/>
        </p:nvSpPr>
        <p:spPr>
          <a:xfrm>
            <a:off x="0" y="6488113"/>
            <a:ext cx="12192000" cy="36988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771144" marR="0" lvl="0" indent="0" algn="l" rtl="0">
              <a:lnSpc>
                <a:spcPct val="1017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Dept. of  CSE(CS),  MSRIT                                                                                               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71144" marR="0" lvl="0" indent="0" algn="l" rtl="0">
              <a:lnSpc>
                <a:spcPct val="101725"/>
              </a:lnSpc>
              <a:spcBef>
                <a:spcPts val="335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       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8" name="Google Shape;198;p20"/>
          <p:cNvSpPr txBox="1"/>
          <p:nvPr/>
        </p:nvSpPr>
        <p:spPr>
          <a:xfrm>
            <a:off x="1524000" y="-9331"/>
            <a:ext cx="9144000" cy="646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 b="1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9" name="Google Shape;199;p20"/>
          <p:cNvSpPr txBox="1"/>
          <p:nvPr/>
        </p:nvSpPr>
        <p:spPr>
          <a:xfrm>
            <a:off x="2028825" y="1219200"/>
            <a:ext cx="7772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marR="0" lvl="0" indent="-1397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sz="32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Google Shape;200;p20"/>
          <p:cNvSpPr txBox="1"/>
          <p:nvPr/>
        </p:nvSpPr>
        <p:spPr>
          <a:xfrm>
            <a:off x="1828800" y="1066800"/>
            <a:ext cx="86106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p20"/>
          <p:cNvSpPr txBox="1"/>
          <p:nvPr/>
        </p:nvSpPr>
        <p:spPr>
          <a:xfrm>
            <a:off x="2438400" y="152400"/>
            <a:ext cx="69342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Types of  cyber forensics</a:t>
            </a:r>
            <a:endParaRPr/>
          </a:p>
        </p:txBody>
      </p:sp>
      <p:sp>
        <p:nvSpPr>
          <p:cNvPr id="202" name="Google Shape;202;p20"/>
          <p:cNvSpPr txBox="1"/>
          <p:nvPr/>
        </p:nvSpPr>
        <p:spPr>
          <a:xfrm>
            <a:off x="304800" y="1219200"/>
            <a:ext cx="11506200" cy="4031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Network forensics</a:t>
            </a:r>
            <a:r>
              <a:rPr lang="en-US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endParaRPr dirty="0"/>
          </a:p>
          <a:p>
            <a:pPr marL="285750" marR="0" lvl="0" indent="-2857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</a:pPr>
            <a:r>
              <a:rPr lang="en-US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This involves </a:t>
            </a:r>
            <a:r>
              <a:rPr lang="en-US" sz="1800" dirty="0">
                <a:solidFill>
                  <a:schemeClr val="dk1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monitoring and </a:t>
            </a:r>
            <a:r>
              <a:rPr lang="en-US" sz="1800" dirty="0" err="1">
                <a:solidFill>
                  <a:schemeClr val="dk1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analysing</a:t>
            </a:r>
            <a:r>
              <a:rPr lang="en-US" sz="1800" dirty="0">
                <a:solidFill>
                  <a:schemeClr val="dk1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 the network traffic to and from the criminal’s network</a:t>
            </a:r>
            <a:r>
              <a:rPr lang="en-US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 The tools used here are </a:t>
            </a:r>
            <a:r>
              <a:rPr lang="en-US" sz="1800" dirty="0">
                <a:solidFill>
                  <a:schemeClr val="dk1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network intrusion detection systems and other automated tools.</a:t>
            </a:r>
            <a:endParaRPr dirty="0">
              <a:highlight>
                <a:srgbClr val="FFFF00"/>
              </a:highlight>
            </a:endParaRPr>
          </a:p>
          <a:p>
            <a:pPr marL="285750" marR="0" lvl="0" indent="-1714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endParaRPr sz="1800" dirty="0">
              <a:solidFill>
                <a:schemeClr val="dk1"/>
              </a:solidFill>
              <a:highlight>
                <a:srgbClr val="FFFF00"/>
              </a:highlight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</a:pPr>
            <a:r>
              <a:rPr lang="en-US" sz="1800" dirty="0">
                <a:solidFill>
                  <a:schemeClr val="dk1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Examining network devices like routers.</a:t>
            </a:r>
            <a:endParaRPr dirty="0">
              <a:highlight>
                <a:srgbClr val="FFFF00"/>
              </a:highlight>
            </a:endParaRPr>
          </a:p>
          <a:p>
            <a:pPr marL="285750" marR="0" lvl="0" indent="-1714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endParaRPr sz="1800" dirty="0">
              <a:solidFill>
                <a:schemeClr val="dk1"/>
              </a:solidFill>
              <a:highlight>
                <a:srgbClr val="FFFF00"/>
              </a:highlight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</a:pPr>
            <a:r>
              <a:rPr lang="en-US" sz="1600" dirty="0">
                <a:solidFill>
                  <a:schemeClr val="dk1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Finding the packet </a:t>
            </a:r>
            <a:r>
              <a:rPr lang="en-US" sz="1600" dirty="0" err="1">
                <a:solidFill>
                  <a:schemeClr val="dk1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behaviour</a:t>
            </a:r>
            <a:endParaRPr dirty="0">
              <a:highlight>
                <a:srgbClr val="FFFF00"/>
              </a:highlight>
            </a:endParaRPr>
          </a:p>
          <a:p>
            <a:pPr marL="285750" marR="0" lvl="0" indent="-1841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endParaRPr sz="16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</a:pPr>
            <a:r>
              <a:rPr lang="en-US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Comprehensive data collection:- VOIP,FTP,HTML(anything that crosses over network)</a:t>
            </a:r>
            <a:endParaRPr dirty="0"/>
          </a:p>
          <a:p>
            <a:pPr marL="285750" marR="0" lvl="0" indent="-1841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endParaRPr sz="16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</a:pPr>
            <a:r>
              <a:rPr lang="en-US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Checking for fingerprints in firewall logs, IDS/IPS, web proxies, and traffic captures.</a:t>
            </a:r>
            <a:endParaRPr dirty="0"/>
          </a:p>
          <a:p>
            <a:pPr marL="285750" marR="0" lvl="0" indent="-1841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endParaRPr sz="16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</a:pPr>
            <a:r>
              <a:rPr lang="en-US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Open source and proprietary security tools such as Wireshark, </a:t>
            </a:r>
            <a:r>
              <a:rPr lang="en-US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TCPDump</a:t>
            </a:r>
            <a:r>
              <a:rPr lang="en-US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snort, </a:t>
            </a:r>
            <a:r>
              <a:rPr lang="en-US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pcap</a:t>
            </a:r>
            <a:r>
              <a:rPr lang="en-US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dirty="0"/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1"/>
          <p:cNvSpPr/>
          <p:nvPr/>
        </p:nvSpPr>
        <p:spPr>
          <a:xfrm>
            <a:off x="0" y="0"/>
            <a:ext cx="12039600" cy="646113"/>
          </a:xfrm>
          <a:custGeom>
            <a:avLst/>
            <a:gdLst/>
            <a:ahLst/>
            <a:cxnLst/>
            <a:rect l="l" t="t" r="r" b="b"/>
            <a:pathLst>
              <a:path w="9144000" h="646328" extrusionOk="0">
                <a:moveTo>
                  <a:pt x="9144000" y="25"/>
                </a:moveTo>
                <a:lnTo>
                  <a:pt x="0" y="25"/>
                </a:lnTo>
                <a:lnTo>
                  <a:pt x="0" y="646328"/>
                </a:lnTo>
                <a:lnTo>
                  <a:pt x="9144000" y="646328"/>
                </a:lnTo>
                <a:lnTo>
                  <a:pt x="9144000" y="2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p21"/>
          <p:cNvSpPr txBox="1"/>
          <p:nvPr/>
        </p:nvSpPr>
        <p:spPr>
          <a:xfrm>
            <a:off x="0" y="6488113"/>
            <a:ext cx="12192000" cy="36988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771144" marR="0" lvl="0" indent="0" algn="l" rtl="0">
              <a:lnSpc>
                <a:spcPct val="1017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Dept. of  CSE(CS),  MSRIT                                                                                               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71144" marR="0" lvl="0" indent="0" algn="l" rtl="0">
              <a:lnSpc>
                <a:spcPct val="101725"/>
              </a:lnSpc>
              <a:spcBef>
                <a:spcPts val="335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       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9" name="Google Shape;209;p21"/>
          <p:cNvSpPr txBox="1"/>
          <p:nvPr/>
        </p:nvSpPr>
        <p:spPr>
          <a:xfrm>
            <a:off x="1524000" y="-9331"/>
            <a:ext cx="9144000" cy="646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 b="1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0" name="Google Shape;210;p21"/>
          <p:cNvSpPr txBox="1"/>
          <p:nvPr/>
        </p:nvSpPr>
        <p:spPr>
          <a:xfrm>
            <a:off x="2028825" y="1219200"/>
            <a:ext cx="7772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marR="0" lvl="0" indent="-1397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sz="32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Google Shape;211;p21"/>
          <p:cNvSpPr txBox="1"/>
          <p:nvPr/>
        </p:nvSpPr>
        <p:spPr>
          <a:xfrm>
            <a:off x="1828800" y="1066800"/>
            <a:ext cx="86106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21"/>
          <p:cNvSpPr txBox="1"/>
          <p:nvPr/>
        </p:nvSpPr>
        <p:spPr>
          <a:xfrm>
            <a:off x="1219200" y="990600"/>
            <a:ext cx="10134600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Challenges in Network Forensics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3" name="Google Shape;213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48000" y="1752600"/>
            <a:ext cx="5020376" cy="41439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/>
          <p:nvPr/>
        </p:nvSpPr>
        <p:spPr>
          <a:xfrm>
            <a:off x="76200" y="1"/>
            <a:ext cx="12039600" cy="646113"/>
          </a:xfrm>
          <a:custGeom>
            <a:avLst/>
            <a:gdLst/>
            <a:ahLst/>
            <a:cxnLst/>
            <a:rect l="l" t="t" r="r" b="b"/>
            <a:pathLst>
              <a:path w="9144000" h="646328" extrusionOk="0">
                <a:moveTo>
                  <a:pt x="9144000" y="25"/>
                </a:moveTo>
                <a:lnTo>
                  <a:pt x="0" y="25"/>
                </a:lnTo>
                <a:lnTo>
                  <a:pt x="0" y="646328"/>
                </a:lnTo>
                <a:lnTo>
                  <a:pt x="9144000" y="646328"/>
                </a:lnTo>
                <a:lnTo>
                  <a:pt x="9144000" y="2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28;p4"/>
          <p:cNvSpPr txBox="1"/>
          <p:nvPr/>
        </p:nvSpPr>
        <p:spPr>
          <a:xfrm>
            <a:off x="0" y="6488113"/>
            <a:ext cx="12192000" cy="36988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771144" marR="0" lvl="0" indent="0" algn="l" rtl="0">
              <a:lnSpc>
                <a:spcPct val="1017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Dept. of  CSE(CS),  MSRIT                                                                                               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71144" marR="0" lvl="0" indent="0" algn="l" rtl="0">
              <a:lnSpc>
                <a:spcPct val="101725"/>
              </a:lnSpc>
              <a:spcBef>
                <a:spcPts val="335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       </a:t>
            </a:r>
            <a:endParaRPr sz="18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" name="Google Shape;29;p4"/>
          <p:cNvSpPr txBox="1"/>
          <p:nvPr/>
        </p:nvSpPr>
        <p:spPr>
          <a:xfrm>
            <a:off x="1524000" y="-9331"/>
            <a:ext cx="9144000" cy="646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 b="1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0" name="Google Shape;30;p4"/>
          <p:cNvSpPr txBox="1"/>
          <p:nvPr/>
        </p:nvSpPr>
        <p:spPr>
          <a:xfrm>
            <a:off x="2028825" y="1219200"/>
            <a:ext cx="7772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marR="0" lvl="0" indent="-1397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sz="32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31;p4"/>
          <p:cNvSpPr txBox="1"/>
          <p:nvPr/>
        </p:nvSpPr>
        <p:spPr>
          <a:xfrm>
            <a:off x="2209800" y="152401"/>
            <a:ext cx="76962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 Computer Forensics</a:t>
            </a:r>
            <a:endParaRPr/>
          </a:p>
        </p:txBody>
      </p:sp>
      <p:sp>
        <p:nvSpPr>
          <p:cNvPr id="32" name="Google Shape;32;p4"/>
          <p:cNvSpPr txBox="1"/>
          <p:nvPr/>
        </p:nvSpPr>
        <p:spPr>
          <a:xfrm>
            <a:off x="1828800" y="1066800"/>
            <a:ext cx="86106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Google Shape;33;p4"/>
          <p:cNvSpPr txBox="1"/>
          <p:nvPr/>
        </p:nvSpPr>
        <p:spPr>
          <a:xfrm>
            <a:off x="609600" y="1066800"/>
            <a:ext cx="11125200" cy="42473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Introduction:</a:t>
            </a: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Cyber forensics plays a role in the investigation of cybercrime.</a:t>
            </a:r>
            <a:endParaRPr/>
          </a:p>
          <a:p>
            <a:pPr marL="2857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Evidence in the case of Cyber offences is extremely important from a legal perspective.</a:t>
            </a:r>
            <a:endParaRPr/>
          </a:p>
          <a:p>
            <a:pPr marL="2857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There are legal aspects involved in the investigation as well as in the handling of the digital forensics evidence. </a:t>
            </a:r>
            <a:endParaRPr/>
          </a:p>
          <a:p>
            <a:pPr marL="2857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Technically trained and experienced experts are involved in forensics activities.</a:t>
            </a:r>
            <a:endParaRPr/>
          </a:p>
          <a:p>
            <a:pPr marL="2857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Experts use various tools and techniques to recover and analyze digital evidence including data recovery software and forensic imaging tools.</a:t>
            </a:r>
            <a:endParaRPr/>
          </a:p>
          <a:p>
            <a:pPr marL="2857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2"/>
          <p:cNvSpPr/>
          <p:nvPr/>
        </p:nvSpPr>
        <p:spPr>
          <a:xfrm>
            <a:off x="0" y="0"/>
            <a:ext cx="12039600" cy="646113"/>
          </a:xfrm>
          <a:custGeom>
            <a:avLst/>
            <a:gdLst/>
            <a:ahLst/>
            <a:cxnLst/>
            <a:rect l="l" t="t" r="r" b="b"/>
            <a:pathLst>
              <a:path w="9144000" h="646328" extrusionOk="0">
                <a:moveTo>
                  <a:pt x="9144000" y="25"/>
                </a:moveTo>
                <a:lnTo>
                  <a:pt x="0" y="25"/>
                </a:lnTo>
                <a:lnTo>
                  <a:pt x="0" y="646328"/>
                </a:lnTo>
                <a:lnTo>
                  <a:pt x="9144000" y="646328"/>
                </a:lnTo>
                <a:lnTo>
                  <a:pt x="9144000" y="2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22"/>
          <p:cNvSpPr txBox="1"/>
          <p:nvPr/>
        </p:nvSpPr>
        <p:spPr>
          <a:xfrm>
            <a:off x="0" y="6488113"/>
            <a:ext cx="12192000" cy="36988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771144" marR="0" lvl="0" indent="0" algn="l" rtl="0">
              <a:lnSpc>
                <a:spcPct val="1017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Dept. of  CSE(CS),  MSRIT                                                                                               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71144" marR="0" lvl="0" indent="0" algn="l" rtl="0">
              <a:lnSpc>
                <a:spcPct val="101725"/>
              </a:lnSpc>
              <a:spcBef>
                <a:spcPts val="335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       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0" name="Google Shape;220;p22"/>
          <p:cNvSpPr txBox="1"/>
          <p:nvPr/>
        </p:nvSpPr>
        <p:spPr>
          <a:xfrm>
            <a:off x="1524000" y="-9331"/>
            <a:ext cx="9144000" cy="646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 b="1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1" name="Google Shape;221;p22"/>
          <p:cNvSpPr txBox="1"/>
          <p:nvPr/>
        </p:nvSpPr>
        <p:spPr>
          <a:xfrm>
            <a:off x="2028825" y="1219200"/>
            <a:ext cx="7772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marR="0" lvl="0" indent="-1397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sz="32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Google Shape;222;p22"/>
          <p:cNvSpPr txBox="1"/>
          <p:nvPr/>
        </p:nvSpPr>
        <p:spPr>
          <a:xfrm>
            <a:off x="1828800" y="1066800"/>
            <a:ext cx="86106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22"/>
          <p:cNvSpPr txBox="1"/>
          <p:nvPr/>
        </p:nvSpPr>
        <p:spPr>
          <a:xfrm>
            <a:off x="1219200" y="990600"/>
            <a:ext cx="10134600" cy="41088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Advantages of  Network Forensics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</a:pPr>
            <a:r>
              <a:rPr lang="en-US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Network Forensics helps in identifying </a:t>
            </a:r>
            <a:r>
              <a:rPr lang="en-US" sz="1800" dirty="0">
                <a:solidFill>
                  <a:schemeClr val="dk1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security threats and vulnerabilities</a:t>
            </a:r>
            <a:endParaRPr dirty="0">
              <a:highlight>
                <a:srgbClr val="FFFF00"/>
              </a:highlight>
            </a:endParaRPr>
          </a:p>
          <a:p>
            <a:pPr marL="285750" marR="0" lvl="0" indent="-1714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</a:pPr>
            <a:r>
              <a:rPr lang="en-US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It analyses and monitors network performance demands.</a:t>
            </a:r>
            <a:endParaRPr dirty="0"/>
          </a:p>
          <a:p>
            <a:pPr marL="285750" marR="0" lvl="0" indent="-1714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</a:pPr>
            <a:r>
              <a:rPr lang="en-US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Network Forensics helps in downtime.</a:t>
            </a:r>
            <a:endParaRPr dirty="0"/>
          </a:p>
          <a:p>
            <a:pPr marL="285750" marR="0" lvl="0" indent="-1714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</a:pPr>
            <a:r>
              <a:rPr lang="en-US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Network resources can be used in a better way by reporting and better planning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3"/>
          <p:cNvSpPr/>
          <p:nvPr/>
        </p:nvSpPr>
        <p:spPr>
          <a:xfrm>
            <a:off x="0" y="0"/>
            <a:ext cx="12039600" cy="646113"/>
          </a:xfrm>
          <a:custGeom>
            <a:avLst/>
            <a:gdLst/>
            <a:ahLst/>
            <a:cxnLst/>
            <a:rect l="l" t="t" r="r" b="b"/>
            <a:pathLst>
              <a:path w="9144000" h="646328" extrusionOk="0">
                <a:moveTo>
                  <a:pt x="9144000" y="25"/>
                </a:moveTo>
                <a:lnTo>
                  <a:pt x="0" y="25"/>
                </a:lnTo>
                <a:lnTo>
                  <a:pt x="0" y="646328"/>
                </a:lnTo>
                <a:lnTo>
                  <a:pt x="9144000" y="646328"/>
                </a:lnTo>
                <a:lnTo>
                  <a:pt x="9144000" y="2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p23"/>
          <p:cNvSpPr txBox="1"/>
          <p:nvPr/>
        </p:nvSpPr>
        <p:spPr>
          <a:xfrm>
            <a:off x="0" y="6488113"/>
            <a:ext cx="12192000" cy="36988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771144" marR="0" lvl="0" indent="0" algn="l" rtl="0">
              <a:lnSpc>
                <a:spcPct val="1017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Dept. of  CSE(CS),  MSRIT                                                                                               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71144" marR="0" lvl="0" indent="0" algn="l" rtl="0">
              <a:lnSpc>
                <a:spcPct val="101725"/>
              </a:lnSpc>
              <a:spcBef>
                <a:spcPts val="335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       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0" name="Google Shape;230;p23"/>
          <p:cNvSpPr txBox="1"/>
          <p:nvPr/>
        </p:nvSpPr>
        <p:spPr>
          <a:xfrm>
            <a:off x="1524000" y="-9331"/>
            <a:ext cx="9144000" cy="646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 b="1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1" name="Google Shape;231;p23"/>
          <p:cNvSpPr txBox="1"/>
          <p:nvPr/>
        </p:nvSpPr>
        <p:spPr>
          <a:xfrm>
            <a:off x="2028825" y="1219200"/>
            <a:ext cx="7772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marR="0" lvl="0" indent="-1397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sz="32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23"/>
          <p:cNvSpPr txBox="1"/>
          <p:nvPr/>
        </p:nvSpPr>
        <p:spPr>
          <a:xfrm>
            <a:off x="1828800" y="1066800"/>
            <a:ext cx="86106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p23"/>
          <p:cNvSpPr txBox="1"/>
          <p:nvPr/>
        </p:nvSpPr>
        <p:spPr>
          <a:xfrm>
            <a:off x="2438400" y="152400"/>
            <a:ext cx="69342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Types of  cyber forensics</a:t>
            </a:r>
            <a:endParaRPr/>
          </a:p>
        </p:txBody>
      </p:sp>
      <p:sp>
        <p:nvSpPr>
          <p:cNvPr id="234" name="Google Shape;234;p23"/>
          <p:cNvSpPr txBox="1"/>
          <p:nvPr/>
        </p:nvSpPr>
        <p:spPr>
          <a:xfrm>
            <a:off x="304800" y="1219200"/>
            <a:ext cx="11506200" cy="2308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Email forensics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endParaRPr/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 this type of forensics, the experts check the email of the criminal and recover deleted email threads to extract out crucial information related to the case.</a:t>
            </a:r>
            <a:endParaRPr/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Malware forensics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This branch of forensics involves hacking-related crimes. Here, the forensics expert examines the malware, and trojans to identify the hacker involved behind this.</a:t>
            </a:r>
            <a:endParaRPr/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4"/>
          <p:cNvSpPr/>
          <p:nvPr/>
        </p:nvSpPr>
        <p:spPr>
          <a:xfrm>
            <a:off x="0" y="0"/>
            <a:ext cx="12039600" cy="646113"/>
          </a:xfrm>
          <a:custGeom>
            <a:avLst/>
            <a:gdLst/>
            <a:ahLst/>
            <a:cxnLst/>
            <a:rect l="l" t="t" r="r" b="b"/>
            <a:pathLst>
              <a:path w="9144000" h="646328" extrusionOk="0">
                <a:moveTo>
                  <a:pt x="9144000" y="25"/>
                </a:moveTo>
                <a:lnTo>
                  <a:pt x="0" y="25"/>
                </a:lnTo>
                <a:lnTo>
                  <a:pt x="0" y="646328"/>
                </a:lnTo>
                <a:lnTo>
                  <a:pt x="9144000" y="646328"/>
                </a:lnTo>
                <a:lnTo>
                  <a:pt x="9144000" y="2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p24"/>
          <p:cNvSpPr txBox="1"/>
          <p:nvPr/>
        </p:nvSpPr>
        <p:spPr>
          <a:xfrm>
            <a:off x="0" y="6488113"/>
            <a:ext cx="12192000" cy="36988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771144" marR="0" lvl="0" indent="0" algn="l" rtl="0">
              <a:lnSpc>
                <a:spcPct val="1017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Dept. of  CSE(CS),  MSRIT                                                                                               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71144" marR="0" lvl="0" indent="0" algn="l" rtl="0">
              <a:lnSpc>
                <a:spcPct val="101725"/>
              </a:lnSpc>
              <a:spcBef>
                <a:spcPts val="335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       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1" name="Google Shape;241;p24"/>
          <p:cNvSpPr txBox="1"/>
          <p:nvPr/>
        </p:nvSpPr>
        <p:spPr>
          <a:xfrm>
            <a:off x="1524000" y="-9331"/>
            <a:ext cx="9144000" cy="646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 b="1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2" name="Google Shape;242;p24"/>
          <p:cNvSpPr txBox="1"/>
          <p:nvPr/>
        </p:nvSpPr>
        <p:spPr>
          <a:xfrm>
            <a:off x="2028825" y="1219200"/>
            <a:ext cx="7772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marR="0" lvl="0" indent="-1397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sz="32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" name="Google Shape;243;p24"/>
          <p:cNvSpPr txBox="1"/>
          <p:nvPr/>
        </p:nvSpPr>
        <p:spPr>
          <a:xfrm>
            <a:off x="1828800" y="1066800"/>
            <a:ext cx="86106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p24"/>
          <p:cNvSpPr txBox="1"/>
          <p:nvPr/>
        </p:nvSpPr>
        <p:spPr>
          <a:xfrm>
            <a:off x="2438400" y="152400"/>
            <a:ext cx="69342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Types of  cyber forensics</a:t>
            </a:r>
            <a:endParaRPr/>
          </a:p>
        </p:txBody>
      </p:sp>
      <p:sp>
        <p:nvSpPr>
          <p:cNvPr id="245" name="Google Shape;245;p24"/>
          <p:cNvSpPr txBox="1"/>
          <p:nvPr/>
        </p:nvSpPr>
        <p:spPr>
          <a:xfrm>
            <a:off x="152400" y="914400"/>
            <a:ext cx="11430000" cy="48013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Memory forensics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This branch of forensics deals with collecting data from the memory(like cache, RAM, etc.) in raw and then retrieving information from that data.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Analysing volatile data in the memory dump.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Memory Forensics tools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Mobile Phone Forensics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This branch of forensics generally deals with mobile phones. They examine and analyze data from the mobile phone.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Database forensics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This branch of forensics examines and analyzes the data from databases and their related metadata.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Disk forensics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This branch of forensics extracts data from storage media by searching modified,  active, or deleted files.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5"/>
          <p:cNvSpPr/>
          <p:nvPr/>
        </p:nvSpPr>
        <p:spPr>
          <a:xfrm>
            <a:off x="0" y="0"/>
            <a:ext cx="12039600" cy="646113"/>
          </a:xfrm>
          <a:custGeom>
            <a:avLst/>
            <a:gdLst/>
            <a:ahLst/>
            <a:cxnLst/>
            <a:rect l="l" t="t" r="r" b="b"/>
            <a:pathLst>
              <a:path w="9144000" h="646328" extrusionOk="0">
                <a:moveTo>
                  <a:pt x="9144000" y="25"/>
                </a:moveTo>
                <a:lnTo>
                  <a:pt x="0" y="25"/>
                </a:lnTo>
                <a:lnTo>
                  <a:pt x="0" y="646328"/>
                </a:lnTo>
                <a:lnTo>
                  <a:pt x="9144000" y="646328"/>
                </a:lnTo>
                <a:lnTo>
                  <a:pt x="9144000" y="2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p25"/>
          <p:cNvSpPr txBox="1"/>
          <p:nvPr/>
        </p:nvSpPr>
        <p:spPr>
          <a:xfrm>
            <a:off x="0" y="6488113"/>
            <a:ext cx="12192000" cy="36988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771144" marR="0" lvl="0" indent="0" algn="l" rtl="0">
              <a:lnSpc>
                <a:spcPct val="1017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Dept. of  CSE(CS),  MSRIT                                                                                               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71144" marR="0" lvl="0" indent="0" algn="l" rtl="0">
              <a:lnSpc>
                <a:spcPct val="101725"/>
              </a:lnSpc>
              <a:spcBef>
                <a:spcPts val="335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       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2" name="Google Shape;252;p25"/>
          <p:cNvSpPr txBox="1"/>
          <p:nvPr/>
        </p:nvSpPr>
        <p:spPr>
          <a:xfrm>
            <a:off x="1524000" y="-9331"/>
            <a:ext cx="9144000" cy="646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 b="1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3" name="Google Shape;253;p25"/>
          <p:cNvSpPr txBox="1"/>
          <p:nvPr/>
        </p:nvSpPr>
        <p:spPr>
          <a:xfrm>
            <a:off x="2028825" y="1219200"/>
            <a:ext cx="7772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marR="0" lvl="0" indent="-1397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sz="32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Google Shape;254;p25"/>
          <p:cNvSpPr txBox="1"/>
          <p:nvPr/>
        </p:nvSpPr>
        <p:spPr>
          <a:xfrm>
            <a:off x="2209800" y="152401"/>
            <a:ext cx="76962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Advantages of  Cyberforensics?</a:t>
            </a:r>
            <a:endParaRPr/>
          </a:p>
        </p:txBody>
      </p:sp>
      <p:sp>
        <p:nvSpPr>
          <p:cNvPr id="255" name="Google Shape;255;p25"/>
          <p:cNvSpPr txBox="1"/>
          <p:nvPr/>
        </p:nvSpPr>
        <p:spPr>
          <a:xfrm>
            <a:off x="1828800" y="1066800"/>
            <a:ext cx="86106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25"/>
          <p:cNvSpPr txBox="1"/>
          <p:nvPr/>
        </p:nvSpPr>
        <p:spPr>
          <a:xfrm>
            <a:off x="381000" y="1143001"/>
            <a:ext cx="11506200" cy="4438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Cyber forensics ensures the integrity of the computer.</a:t>
            </a:r>
            <a:endParaRPr/>
          </a:p>
          <a:p>
            <a:pPr marL="285750" marR="0" lvl="0" indent="-28575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Through cyber forensics, many people, companies, etc get to know about such crimes, thus taking proper measures to avoid them.</a:t>
            </a:r>
            <a:endParaRPr/>
          </a:p>
          <a:p>
            <a:pPr marL="285750" marR="0" lvl="0" indent="-28575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Cyber forensics find evidence from digital devices and then present them in court, which can lead to the punishment of the culprit.</a:t>
            </a:r>
            <a:endParaRPr/>
          </a:p>
          <a:p>
            <a:pPr marL="285750" marR="0" lvl="0" indent="-28575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They efficiently track down the culprit anywhere in the world.</a:t>
            </a:r>
            <a:endParaRPr/>
          </a:p>
          <a:p>
            <a:pPr marL="285750" marR="0" lvl="0" indent="-28575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They help people or organizations to protect their money and time.</a:t>
            </a:r>
            <a:endParaRPr/>
          </a:p>
          <a:p>
            <a:pPr marL="285750" marR="0" lvl="0" indent="-28575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relevant data can be made trending and be used in making the public aware of it.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6"/>
          <p:cNvSpPr/>
          <p:nvPr/>
        </p:nvSpPr>
        <p:spPr>
          <a:xfrm>
            <a:off x="0" y="0"/>
            <a:ext cx="12039600" cy="646113"/>
          </a:xfrm>
          <a:custGeom>
            <a:avLst/>
            <a:gdLst/>
            <a:ahLst/>
            <a:cxnLst/>
            <a:rect l="l" t="t" r="r" b="b"/>
            <a:pathLst>
              <a:path w="9144000" h="646328" extrusionOk="0">
                <a:moveTo>
                  <a:pt x="9144000" y="25"/>
                </a:moveTo>
                <a:lnTo>
                  <a:pt x="0" y="25"/>
                </a:lnTo>
                <a:lnTo>
                  <a:pt x="0" y="646328"/>
                </a:lnTo>
                <a:lnTo>
                  <a:pt x="9144000" y="646328"/>
                </a:lnTo>
                <a:lnTo>
                  <a:pt x="9144000" y="2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" name="Google Shape;262;p26"/>
          <p:cNvSpPr txBox="1"/>
          <p:nvPr/>
        </p:nvSpPr>
        <p:spPr>
          <a:xfrm>
            <a:off x="0" y="6488113"/>
            <a:ext cx="12192000" cy="36988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771144" marR="0" lvl="0" indent="0" algn="l" rtl="0">
              <a:lnSpc>
                <a:spcPct val="1017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Dept. of  CSE(CS),  MSRIT                                                                                               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71144" marR="0" lvl="0" indent="0" algn="l" rtl="0">
              <a:lnSpc>
                <a:spcPct val="101725"/>
              </a:lnSpc>
              <a:spcBef>
                <a:spcPts val="335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       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3" name="Google Shape;263;p26"/>
          <p:cNvSpPr txBox="1"/>
          <p:nvPr/>
        </p:nvSpPr>
        <p:spPr>
          <a:xfrm>
            <a:off x="1524000" y="-9331"/>
            <a:ext cx="9144000" cy="646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 b="1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4" name="Google Shape;264;p26"/>
          <p:cNvSpPr txBox="1"/>
          <p:nvPr/>
        </p:nvSpPr>
        <p:spPr>
          <a:xfrm>
            <a:off x="2028825" y="1219200"/>
            <a:ext cx="7772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marR="0" lvl="0" indent="-1397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sz="32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5" name="Google Shape;265;p26"/>
          <p:cNvSpPr txBox="1"/>
          <p:nvPr/>
        </p:nvSpPr>
        <p:spPr>
          <a:xfrm>
            <a:off x="1828800" y="1066800"/>
            <a:ext cx="86106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p26"/>
          <p:cNvSpPr txBox="1"/>
          <p:nvPr/>
        </p:nvSpPr>
        <p:spPr>
          <a:xfrm>
            <a:off x="2438400" y="152400"/>
            <a:ext cx="69342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Required skillset for cyber forensic expert</a:t>
            </a:r>
            <a:endParaRPr/>
          </a:p>
        </p:txBody>
      </p:sp>
      <p:sp>
        <p:nvSpPr>
          <p:cNvPr id="267" name="Google Shape;267;p26"/>
          <p:cNvSpPr txBox="1"/>
          <p:nvPr/>
        </p:nvSpPr>
        <p:spPr>
          <a:xfrm>
            <a:off x="457200" y="905380"/>
            <a:ext cx="11125200" cy="46115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As we know, cyber forensics is based on technology. So, knowledge of various technologies, computers, mobile phones, network hacks, security breaches, etc. is required.</a:t>
            </a:r>
            <a:endParaRPr/>
          </a:p>
          <a:p>
            <a:pPr marL="285750" marR="0" lvl="0" indent="-2857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expert should be very attentive while examining a large amount of data to identify proof/evidence.</a:t>
            </a:r>
            <a:endParaRPr/>
          </a:p>
          <a:p>
            <a:pPr marL="285750" marR="0" lvl="0" indent="-2857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expert must be aware of criminal laws, a criminal investigation, etc.</a:t>
            </a:r>
            <a:endParaRPr/>
          </a:p>
          <a:p>
            <a:pPr marL="285750" marR="0" lvl="0" indent="-2857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As we know, over time technology always changes, so the experts must be updated with the latest technology.</a:t>
            </a:r>
            <a:endParaRPr/>
          </a:p>
          <a:p>
            <a:pPr marL="285750" marR="0" lvl="0" indent="-2857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Cyber forensic experts must be able to analyse the data, derive conclusions from it and make proper interpretations.</a:t>
            </a:r>
            <a:endParaRPr/>
          </a:p>
          <a:p>
            <a:pPr marL="285750" marR="0" lvl="0" indent="-2857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communication skills of the expert must be good so that while presenting evidence in front of the court, everyone understands each detail with clarity.</a:t>
            </a:r>
            <a:endParaRPr/>
          </a:p>
          <a:p>
            <a:pPr marL="285750" marR="0" lvl="0" indent="-2857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expert must have strong knowledge of basic cyber security forensics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7"/>
          <p:cNvSpPr/>
          <p:nvPr/>
        </p:nvSpPr>
        <p:spPr>
          <a:xfrm>
            <a:off x="0" y="0"/>
            <a:ext cx="12039600" cy="646113"/>
          </a:xfrm>
          <a:custGeom>
            <a:avLst/>
            <a:gdLst/>
            <a:ahLst/>
            <a:cxnLst/>
            <a:rect l="l" t="t" r="r" b="b"/>
            <a:pathLst>
              <a:path w="9144000" h="646328" extrusionOk="0">
                <a:moveTo>
                  <a:pt x="9144000" y="25"/>
                </a:moveTo>
                <a:lnTo>
                  <a:pt x="0" y="25"/>
                </a:lnTo>
                <a:lnTo>
                  <a:pt x="0" y="646328"/>
                </a:lnTo>
                <a:lnTo>
                  <a:pt x="9144000" y="646328"/>
                </a:lnTo>
                <a:lnTo>
                  <a:pt x="9144000" y="2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p27"/>
          <p:cNvSpPr txBox="1"/>
          <p:nvPr/>
        </p:nvSpPr>
        <p:spPr>
          <a:xfrm>
            <a:off x="0" y="6488113"/>
            <a:ext cx="12192000" cy="36988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771144" marR="0" lvl="0" indent="0" algn="l" rtl="0">
              <a:lnSpc>
                <a:spcPct val="1017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Dept. of  CSE(CS),  MSRIT                                                                                               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71144" marR="0" lvl="0" indent="0" algn="l" rtl="0">
              <a:lnSpc>
                <a:spcPct val="101725"/>
              </a:lnSpc>
              <a:spcBef>
                <a:spcPts val="335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       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4" name="Google Shape;274;p27"/>
          <p:cNvSpPr txBox="1"/>
          <p:nvPr/>
        </p:nvSpPr>
        <p:spPr>
          <a:xfrm>
            <a:off x="1524000" y="-9331"/>
            <a:ext cx="9144000" cy="646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 b="1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5" name="Google Shape;275;p27"/>
          <p:cNvSpPr txBox="1"/>
          <p:nvPr/>
        </p:nvSpPr>
        <p:spPr>
          <a:xfrm>
            <a:off x="2028825" y="1219200"/>
            <a:ext cx="7772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marR="0" lvl="0" indent="-1397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sz="32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6" name="Google Shape;276;p27"/>
          <p:cNvSpPr txBox="1"/>
          <p:nvPr/>
        </p:nvSpPr>
        <p:spPr>
          <a:xfrm>
            <a:off x="2209800" y="152401"/>
            <a:ext cx="76962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Cyber Forensics and Digital Evidence</a:t>
            </a:r>
            <a:endParaRPr/>
          </a:p>
        </p:txBody>
      </p:sp>
      <p:sp>
        <p:nvSpPr>
          <p:cNvPr id="277" name="Google Shape;277;p27"/>
          <p:cNvSpPr txBox="1"/>
          <p:nvPr/>
        </p:nvSpPr>
        <p:spPr>
          <a:xfrm>
            <a:off x="1828800" y="1066800"/>
            <a:ext cx="86106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27"/>
          <p:cNvSpPr txBox="1"/>
          <p:nvPr/>
        </p:nvSpPr>
        <p:spPr>
          <a:xfrm>
            <a:off x="914400" y="1066800"/>
            <a:ext cx="10591800" cy="3416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Cyber Forensics can be divided into two domains: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Computer Forensics</a:t>
            </a:r>
            <a:endParaRPr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Network Forensics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Forensics expert team brings the following additional benefits: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Technology Expertise</a:t>
            </a:r>
            <a:endParaRPr/>
          </a:p>
          <a:p>
            <a:pPr marL="342900" marR="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Forensics Methodology</a:t>
            </a:r>
            <a:endParaRPr/>
          </a:p>
          <a:p>
            <a:pPr marL="342900" marR="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Experience and efficiency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28"/>
          <p:cNvSpPr/>
          <p:nvPr/>
        </p:nvSpPr>
        <p:spPr>
          <a:xfrm>
            <a:off x="0" y="0"/>
            <a:ext cx="12039600" cy="646113"/>
          </a:xfrm>
          <a:custGeom>
            <a:avLst/>
            <a:gdLst/>
            <a:ahLst/>
            <a:cxnLst/>
            <a:rect l="l" t="t" r="r" b="b"/>
            <a:pathLst>
              <a:path w="9144000" h="646328" extrusionOk="0">
                <a:moveTo>
                  <a:pt x="9144000" y="25"/>
                </a:moveTo>
                <a:lnTo>
                  <a:pt x="0" y="25"/>
                </a:lnTo>
                <a:lnTo>
                  <a:pt x="0" y="646328"/>
                </a:lnTo>
                <a:lnTo>
                  <a:pt x="9144000" y="646328"/>
                </a:lnTo>
                <a:lnTo>
                  <a:pt x="9144000" y="2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p28"/>
          <p:cNvSpPr txBox="1"/>
          <p:nvPr/>
        </p:nvSpPr>
        <p:spPr>
          <a:xfrm>
            <a:off x="0" y="6488113"/>
            <a:ext cx="12192000" cy="36988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771144" marR="0" lvl="0" indent="0" algn="l" rtl="0">
              <a:lnSpc>
                <a:spcPct val="1017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Dept. of  CSE(CS),  MSRIT                                                                                               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71144" marR="0" lvl="0" indent="0" algn="l" rtl="0">
              <a:lnSpc>
                <a:spcPct val="101725"/>
              </a:lnSpc>
              <a:spcBef>
                <a:spcPts val="335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       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5" name="Google Shape;285;p28"/>
          <p:cNvSpPr txBox="1"/>
          <p:nvPr/>
        </p:nvSpPr>
        <p:spPr>
          <a:xfrm>
            <a:off x="1524000" y="-9331"/>
            <a:ext cx="9144000" cy="646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 b="1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6" name="Google Shape;286;p28"/>
          <p:cNvSpPr txBox="1"/>
          <p:nvPr/>
        </p:nvSpPr>
        <p:spPr>
          <a:xfrm>
            <a:off x="2028825" y="1219200"/>
            <a:ext cx="7772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marR="0" lvl="0" indent="-1397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sz="32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7" name="Google Shape;287;p28"/>
          <p:cNvSpPr txBox="1"/>
          <p:nvPr/>
        </p:nvSpPr>
        <p:spPr>
          <a:xfrm>
            <a:off x="2209800" y="152401"/>
            <a:ext cx="76962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Cyber Forensics and Digital Evidence</a:t>
            </a:r>
            <a:endParaRPr/>
          </a:p>
        </p:txBody>
      </p:sp>
      <p:sp>
        <p:nvSpPr>
          <p:cNvPr id="288" name="Google Shape;288;p28"/>
          <p:cNvSpPr txBox="1"/>
          <p:nvPr/>
        </p:nvSpPr>
        <p:spPr>
          <a:xfrm>
            <a:off x="1828800" y="1066800"/>
            <a:ext cx="86106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9" name="Google Shape;289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99466" y="1295400"/>
            <a:ext cx="9793067" cy="4495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29"/>
          <p:cNvSpPr/>
          <p:nvPr/>
        </p:nvSpPr>
        <p:spPr>
          <a:xfrm>
            <a:off x="0" y="0"/>
            <a:ext cx="12039600" cy="646113"/>
          </a:xfrm>
          <a:custGeom>
            <a:avLst/>
            <a:gdLst/>
            <a:ahLst/>
            <a:cxnLst/>
            <a:rect l="l" t="t" r="r" b="b"/>
            <a:pathLst>
              <a:path w="9144000" h="646328" extrusionOk="0">
                <a:moveTo>
                  <a:pt x="9144000" y="25"/>
                </a:moveTo>
                <a:lnTo>
                  <a:pt x="0" y="25"/>
                </a:lnTo>
                <a:lnTo>
                  <a:pt x="0" y="646328"/>
                </a:lnTo>
                <a:lnTo>
                  <a:pt x="9144000" y="646328"/>
                </a:lnTo>
                <a:lnTo>
                  <a:pt x="9144000" y="2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29"/>
          <p:cNvSpPr txBox="1"/>
          <p:nvPr/>
        </p:nvSpPr>
        <p:spPr>
          <a:xfrm>
            <a:off x="0" y="6488113"/>
            <a:ext cx="12192000" cy="36988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771144" marR="0" lvl="0" indent="0" algn="l" rtl="0">
              <a:lnSpc>
                <a:spcPct val="1017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Dept. of  CSE(CS),  MSRIT                                                                                               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71144" marR="0" lvl="0" indent="0" algn="l" rtl="0">
              <a:lnSpc>
                <a:spcPct val="101725"/>
              </a:lnSpc>
              <a:spcBef>
                <a:spcPts val="335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       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6" name="Google Shape;296;p29"/>
          <p:cNvSpPr txBox="1"/>
          <p:nvPr/>
        </p:nvSpPr>
        <p:spPr>
          <a:xfrm>
            <a:off x="1524000" y="-9331"/>
            <a:ext cx="9144000" cy="646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 b="1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7" name="Google Shape;297;p29"/>
          <p:cNvSpPr txBox="1"/>
          <p:nvPr/>
        </p:nvSpPr>
        <p:spPr>
          <a:xfrm>
            <a:off x="2028825" y="1219200"/>
            <a:ext cx="7772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marR="0" lvl="0" indent="-1397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sz="32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" name="Google Shape;298;p29"/>
          <p:cNvSpPr txBox="1"/>
          <p:nvPr/>
        </p:nvSpPr>
        <p:spPr>
          <a:xfrm>
            <a:off x="2209800" y="152401"/>
            <a:ext cx="76962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Rules of Digital Evidence</a:t>
            </a:r>
            <a:endParaRPr/>
          </a:p>
        </p:txBody>
      </p:sp>
      <p:sp>
        <p:nvSpPr>
          <p:cNvPr id="299" name="Google Shape;299;p29"/>
          <p:cNvSpPr txBox="1"/>
          <p:nvPr/>
        </p:nvSpPr>
        <p:spPr>
          <a:xfrm>
            <a:off x="1828800" y="1066800"/>
            <a:ext cx="86106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29"/>
          <p:cNvSpPr txBox="1"/>
          <p:nvPr/>
        </p:nvSpPr>
        <p:spPr>
          <a:xfrm>
            <a:off x="914400" y="1143000"/>
            <a:ext cx="10591800" cy="1754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Evidence includes: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All statements  which  the court permits or requires to be made before it  by witnesses, in relation to matters of fact under inquiry are called oral evidence.</a:t>
            </a:r>
            <a:endParaRPr/>
          </a:p>
          <a:p>
            <a:pPr marL="342900" marR="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All documents that are produced for the inspection of the court are called documentary evidence.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0"/>
          <p:cNvSpPr/>
          <p:nvPr/>
        </p:nvSpPr>
        <p:spPr>
          <a:xfrm>
            <a:off x="0" y="0"/>
            <a:ext cx="12192000" cy="646113"/>
          </a:xfrm>
          <a:custGeom>
            <a:avLst/>
            <a:gdLst/>
            <a:ahLst/>
            <a:cxnLst/>
            <a:rect l="l" t="t" r="r" b="b"/>
            <a:pathLst>
              <a:path w="9144000" h="646328" extrusionOk="0">
                <a:moveTo>
                  <a:pt x="9144000" y="25"/>
                </a:moveTo>
                <a:lnTo>
                  <a:pt x="0" y="25"/>
                </a:lnTo>
                <a:lnTo>
                  <a:pt x="0" y="646328"/>
                </a:lnTo>
                <a:lnTo>
                  <a:pt x="9144000" y="646328"/>
                </a:lnTo>
                <a:lnTo>
                  <a:pt x="9144000" y="2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p30"/>
          <p:cNvSpPr txBox="1"/>
          <p:nvPr/>
        </p:nvSpPr>
        <p:spPr>
          <a:xfrm>
            <a:off x="0" y="6324599"/>
            <a:ext cx="12268200" cy="5334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771144" marR="0" lvl="0" indent="0" algn="l" rtl="0">
              <a:lnSpc>
                <a:spcPct val="101725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71144" marR="0" lvl="0" indent="0" algn="l" rtl="0">
              <a:lnSpc>
                <a:spcPct val="101725"/>
              </a:lnSpc>
              <a:spcBef>
                <a:spcPts val="335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Dept. of  CSE(CS),  MSRIT                                                                                               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71144" marR="0" lvl="0" indent="0" algn="l" rtl="0">
              <a:lnSpc>
                <a:spcPct val="101725"/>
              </a:lnSpc>
              <a:spcBef>
                <a:spcPts val="335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       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07" name="Google Shape;307;p30"/>
          <p:cNvSpPr txBox="1"/>
          <p:nvPr/>
        </p:nvSpPr>
        <p:spPr>
          <a:xfrm>
            <a:off x="2028825" y="1219200"/>
            <a:ext cx="7772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marR="0" lvl="0" indent="-1397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sz="32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p30"/>
          <p:cNvSpPr txBox="1"/>
          <p:nvPr/>
        </p:nvSpPr>
        <p:spPr>
          <a:xfrm>
            <a:off x="1828800" y="1066800"/>
            <a:ext cx="86106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p30"/>
          <p:cNvSpPr txBox="1"/>
          <p:nvPr/>
        </p:nvSpPr>
        <p:spPr>
          <a:xfrm>
            <a:off x="381000" y="838200"/>
            <a:ext cx="8820705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path taken by digital evidence can be conceptually depicted as shown in Fig. 2.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0" name="Google Shape;310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91200" y="1371600"/>
            <a:ext cx="6019802" cy="3924300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30"/>
          <p:cNvSpPr txBox="1"/>
          <p:nvPr/>
        </p:nvSpPr>
        <p:spPr>
          <a:xfrm>
            <a:off x="381000" y="1371600"/>
            <a:ext cx="5181600" cy="3416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Physical context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:-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It must be definable in its physical form, that is , it should reside on specific piece of media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Logical Context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:- It must be identifiable as to its logical position, that is, where does it resides relative to the file system.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Legal Context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:- We must place the evidence in the correct context to read its meaning. This may require looking at evidence as machine language, for example, ASCII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1"/>
          <p:cNvSpPr/>
          <p:nvPr/>
        </p:nvSpPr>
        <p:spPr>
          <a:xfrm>
            <a:off x="0" y="0"/>
            <a:ext cx="12192000" cy="646113"/>
          </a:xfrm>
          <a:custGeom>
            <a:avLst/>
            <a:gdLst/>
            <a:ahLst/>
            <a:cxnLst/>
            <a:rect l="l" t="t" r="r" b="b"/>
            <a:pathLst>
              <a:path w="9144000" h="646328" extrusionOk="0">
                <a:moveTo>
                  <a:pt x="9144000" y="25"/>
                </a:moveTo>
                <a:lnTo>
                  <a:pt x="0" y="25"/>
                </a:lnTo>
                <a:lnTo>
                  <a:pt x="0" y="646328"/>
                </a:lnTo>
                <a:lnTo>
                  <a:pt x="9144000" y="646328"/>
                </a:lnTo>
                <a:lnTo>
                  <a:pt x="9144000" y="2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Digital Evidence</a:t>
            </a:r>
            <a:endParaRPr/>
          </a:p>
        </p:txBody>
      </p:sp>
      <p:sp>
        <p:nvSpPr>
          <p:cNvPr id="317" name="Google Shape;317;p31"/>
          <p:cNvSpPr txBox="1"/>
          <p:nvPr/>
        </p:nvSpPr>
        <p:spPr>
          <a:xfrm>
            <a:off x="0" y="6324599"/>
            <a:ext cx="12268200" cy="5334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771144" marR="0" lvl="0" indent="0" algn="l" rtl="0">
              <a:lnSpc>
                <a:spcPct val="101725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71144" marR="0" lvl="0" indent="0" algn="l" rtl="0">
              <a:lnSpc>
                <a:spcPct val="101725"/>
              </a:lnSpc>
              <a:spcBef>
                <a:spcPts val="335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Dept. of  CSE(CS),  MSRIT                                                                                               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71144" marR="0" lvl="0" indent="0" algn="l" rtl="0">
              <a:lnSpc>
                <a:spcPct val="101725"/>
              </a:lnSpc>
              <a:spcBef>
                <a:spcPts val="335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       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8" name="Google Shape;318;p31"/>
          <p:cNvSpPr txBox="1"/>
          <p:nvPr/>
        </p:nvSpPr>
        <p:spPr>
          <a:xfrm>
            <a:off x="2028825" y="1219200"/>
            <a:ext cx="7772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marR="0" lvl="0" indent="-1397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sz="32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9" name="Google Shape;319;p31"/>
          <p:cNvSpPr txBox="1"/>
          <p:nvPr/>
        </p:nvSpPr>
        <p:spPr>
          <a:xfrm>
            <a:off x="1828800" y="1066800"/>
            <a:ext cx="86106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" name="Google Shape;320;p31"/>
          <p:cNvSpPr txBox="1"/>
          <p:nvPr/>
        </p:nvSpPr>
        <p:spPr>
          <a:xfrm>
            <a:off x="76200" y="990600"/>
            <a:ext cx="11887200" cy="5909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Guidelines for digital evidence collection phase:-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Adhere to your site’s security policy and engage the appropriate incident handling and law enforcement</a:t>
            </a:r>
            <a:endParaRPr/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personnel.</a:t>
            </a:r>
            <a:endParaRPr/>
          </a:p>
          <a:p>
            <a:pPr marL="285750" marR="0" lvl="0" indent="-1714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Capture  a picture of the system accurately as possible.</a:t>
            </a:r>
            <a:endParaRPr/>
          </a:p>
          <a:p>
            <a:pPr marL="285750" marR="0" lvl="0" indent="-1714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Keep detailed notes with dates and times. If possible, generate an automatic transcript. Notes and printouts should be signed and dated.</a:t>
            </a:r>
            <a:endParaRPr/>
          </a:p>
          <a:p>
            <a:pPr marL="285750" marR="0" lvl="0" indent="-1714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Note the difference between system clock and Coordinated  Universal Time(UTC). For each time stamp provided, indicate whether UTC or local time is used.</a:t>
            </a:r>
            <a:endParaRPr/>
          </a:p>
          <a:p>
            <a:pPr marL="285750" marR="0" lvl="0" indent="-1714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Be prepared to testify outlining all actions you took and at what times. Detailed notes will be vital.</a:t>
            </a:r>
            <a:endParaRPr/>
          </a:p>
          <a:p>
            <a:pPr marL="285750" marR="0" lvl="0" indent="-1714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Minimize the changes to the data as you are collecting it. This is not limited to content changes; avoid updating file or directory access times.</a:t>
            </a:r>
            <a:endParaRPr/>
          </a:p>
          <a:p>
            <a:pPr marL="285750" marR="0" lvl="0" indent="-1714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Remove external avenues for change.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5"/>
          <p:cNvSpPr/>
          <p:nvPr/>
        </p:nvSpPr>
        <p:spPr>
          <a:xfrm>
            <a:off x="76200" y="1"/>
            <a:ext cx="12039600" cy="646113"/>
          </a:xfrm>
          <a:custGeom>
            <a:avLst/>
            <a:gdLst/>
            <a:ahLst/>
            <a:cxnLst/>
            <a:rect l="l" t="t" r="r" b="b"/>
            <a:pathLst>
              <a:path w="9144000" h="646328" extrusionOk="0">
                <a:moveTo>
                  <a:pt x="9144000" y="25"/>
                </a:moveTo>
                <a:lnTo>
                  <a:pt x="0" y="25"/>
                </a:lnTo>
                <a:lnTo>
                  <a:pt x="0" y="646328"/>
                </a:lnTo>
                <a:lnTo>
                  <a:pt x="9144000" y="646328"/>
                </a:lnTo>
                <a:lnTo>
                  <a:pt x="9144000" y="2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5"/>
          <p:cNvSpPr txBox="1"/>
          <p:nvPr/>
        </p:nvSpPr>
        <p:spPr>
          <a:xfrm>
            <a:off x="0" y="6488113"/>
            <a:ext cx="12192000" cy="36988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771144" marR="0" lvl="0" indent="0" algn="l" rtl="0">
              <a:lnSpc>
                <a:spcPct val="1017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Dept. of  CSE(CS),  MSRIT                                                                                               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71144" marR="0" lvl="0" indent="0" algn="l" rtl="0">
              <a:lnSpc>
                <a:spcPct val="101725"/>
              </a:lnSpc>
              <a:spcBef>
                <a:spcPts val="335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       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0" name="Google Shape;40;p5"/>
          <p:cNvSpPr txBox="1"/>
          <p:nvPr/>
        </p:nvSpPr>
        <p:spPr>
          <a:xfrm>
            <a:off x="1524000" y="-9331"/>
            <a:ext cx="9144000" cy="646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 b="1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1" name="Google Shape;41;p5"/>
          <p:cNvSpPr txBox="1"/>
          <p:nvPr/>
        </p:nvSpPr>
        <p:spPr>
          <a:xfrm>
            <a:off x="2028825" y="1219200"/>
            <a:ext cx="7772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marR="0" lvl="0" indent="-1397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sz="32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" name="Google Shape;42;p5"/>
          <p:cNvSpPr txBox="1"/>
          <p:nvPr/>
        </p:nvSpPr>
        <p:spPr>
          <a:xfrm>
            <a:off x="2209800" y="152401"/>
            <a:ext cx="76962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  Historical Background of  Cyber Forensics</a:t>
            </a:r>
            <a:endParaRPr/>
          </a:p>
        </p:txBody>
      </p:sp>
      <p:sp>
        <p:nvSpPr>
          <p:cNvPr id="43" name="Google Shape;43;p5"/>
          <p:cNvSpPr txBox="1"/>
          <p:nvPr/>
        </p:nvSpPr>
        <p:spPr>
          <a:xfrm>
            <a:off x="1828800" y="1066800"/>
            <a:ext cx="86106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44;p5"/>
          <p:cNvSpPr txBox="1"/>
          <p:nvPr/>
        </p:nvSpPr>
        <p:spPr>
          <a:xfrm>
            <a:off x="685800" y="914400"/>
            <a:ext cx="11125200" cy="56323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Font typeface="Noto Sans Symbols"/>
              <a:buChar char="▪"/>
            </a:pPr>
            <a:r>
              <a:rPr lang="en-US" sz="1800" b="0" i="0" dirty="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The history of computer forensics can be traced back to the 1980s when personal computers became more prevalent.</a:t>
            </a:r>
            <a:endParaRPr dirty="0"/>
          </a:p>
          <a:p>
            <a:pPr marL="2857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endParaRPr sz="1800" b="0" i="0" dirty="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Font typeface="Noto Sans Symbols"/>
              <a:buChar char="▪"/>
            </a:pPr>
            <a:r>
              <a:rPr lang="en-US" sz="1800" b="0" i="0" dirty="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 Initially, computer forensics was used primarily in law enforcement investigations, but it has since expanded to include corporate investigations and civil litigation, among other areas.</a:t>
            </a:r>
            <a:endParaRPr dirty="0"/>
          </a:p>
          <a:p>
            <a:pPr marL="2857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endParaRPr sz="1800" dirty="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Font typeface="Noto Sans Symbols"/>
              <a:buChar char="▪"/>
            </a:pPr>
            <a:r>
              <a:rPr lang="en-US" sz="1800" dirty="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The </a:t>
            </a:r>
            <a:r>
              <a:rPr lang="en-US" sz="1800" dirty="0">
                <a:solidFill>
                  <a:srgbClr val="333333"/>
                </a:solidFill>
                <a:highlight>
                  <a:srgbClr val="FFFF00"/>
                </a:highlight>
                <a:latin typeface="Roboto"/>
                <a:ea typeface="Roboto"/>
                <a:cs typeface="Roboto"/>
                <a:sym typeface="Roboto"/>
              </a:rPr>
              <a:t>Florida Computer Crime Act </a:t>
            </a:r>
            <a:r>
              <a:rPr lang="en-US" sz="1800" dirty="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was the first computer crime law to address computer fraud and intrusion in Florida in 1978.</a:t>
            </a:r>
            <a:endParaRPr dirty="0"/>
          </a:p>
          <a:p>
            <a:pPr marL="2857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endParaRPr sz="1800" dirty="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Font typeface="Noto Sans Symbols"/>
              <a:buChar char="▪"/>
            </a:pPr>
            <a:r>
              <a:rPr lang="en-US" sz="1800" dirty="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The application of the computer </a:t>
            </a:r>
            <a:r>
              <a:rPr lang="en-US" sz="1800" dirty="0">
                <a:solidFill>
                  <a:srgbClr val="333333"/>
                </a:solidFill>
                <a:highlight>
                  <a:srgbClr val="FFFF00"/>
                </a:highlight>
                <a:latin typeface="Roboto"/>
                <a:ea typeface="Roboto"/>
                <a:cs typeface="Roboto"/>
                <a:sym typeface="Roboto"/>
              </a:rPr>
              <a:t>for investigating computer-based crim</a:t>
            </a:r>
            <a:r>
              <a:rPr lang="en-US" sz="1800" dirty="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e has led to the development of a new field called computer forensics or digital forensics.</a:t>
            </a:r>
            <a:endParaRPr dirty="0"/>
          </a:p>
          <a:p>
            <a:pPr marL="2857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endParaRPr sz="1800" dirty="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</a:pPr>
            <a:r>
              <a:rPr lang="en-US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Forensics means a "characteristic of evidence that satisfies its suitability for admission as fact and it persuades based upon proof.</a:t>
            </a:r>
            <a:endParaRPr dirty="0"/>
          </a:p>
          <a:p>
            <a:pPr marL="2857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</a:pPr>
            <a:r>
              <a:rPr lang="en-US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Forensics science is ultimately defined by use in court. 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857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endParaRPr sz="1800" dirty="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857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endParaRPr sz="1800" dirty="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32"/>
          <p:cNvSpPr/>
          <p:nvPr/>
        </p:nvSpPr>
        <p:spPr>
          <a:xfrm>
            <a:off x="0" y="0"/>
            <a:ext cx="12192000" cy="646113"/>
          </a:xfrm>
          <a:custGeom>
            <a:avLst/>
            <a:gdLst/>
            <a:ahLst/>
            <a:cxnLst/>
            <a:rect l="l" t="t" r="r" b="b"/>
            <a:pathLst>
              <a:path w="9144000" h="646328" extrusionOk="0">
                <a:moveTo>
                  <a:pt x="9144000" y="25"/>
                </a:moveTo>
                <a:lnTo>
                  <a:pt x="0" y="25"/>
                </a:lnTo>
                <a:lnTo>
                  <a:pt x="0" y="646328"/>
                </a:lnTo>
                <a:lnTo>
                  <a:pt x="9144000" y="646328"/>
                </a:lnTo>
                <a:lnTo>
                  <a:pt x="9144000" y="2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Digital Evidence</a:t>
            </a:r>
            <a:endParaRPr/>
          </a:p>
        </p:txBody>
      </p:sp>
      <p:sp>
        <p:nvSpPr>
          <p:cNvPr id="326" name="Google Shape;326;p32"/>
          <p:cNvSpPr txBox="1"/>
          <p:nvPr/>
        </p:nvSpPr>
        <p:spPr>
          <a:xfrm>
            <a:off x="0" y="6324599"/>
            <a:ext cx="12268200" cy="5334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771144" marR="0" lvl="0" indent="0" algn="l" rtl="0">
              <a:lnSpc>
                <a:spcPct val="101725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71144" marR="0" lvl="0" indent="0" algn="l" rtl="0">
              <a:lnSpc>
                <a:spcPct val="101725"/>
              </a:lnSpc>
              <a:spcBef>
                <a:spcPts val="335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Dept. of  CSE(CS),  MSRIT                                                                                               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71144" marR="0" lvl="0" indent="0" algn="l" rtl="0">
              <a:lnSpc>
                <a:spcPct val="101725"/>
              </a:lnSpc>
              <a:spcBef>
                <a:spcPts val="335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       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27" name="Google Shape;327;p32"/>
          <p:cNvSpPr txBox="1"/>
          <p:nvPr/>
        </p:nvSpPr>
        <p:spPr>
          <a:xfrm>
            <a:off x="2028825" y="1219200"/>
            <a:ext cx="7772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marR="0" lvl="0" indent="-1397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sz="32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8" name="Google Shape;328;p32"/>
          <p:cNvSpPr txBox="1"/>
          <p:nvPr/>
        </p:nvSpPr>
        <p:spPr>
          <a:xfrm>
            <a:off x="1828800" y="1066800"/>
            <a:ext cx="86106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p32"/>
          <p:cNvSpPr txBox="1"/>
          <p:nvPr/>
        </p:nvSpPr>
        <p:spPr>
          <a:xfrm>
            <a:off x="609600" y="762000"/>
            <a:ext cx="11277600" cy="48013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When confronted with a choice between collection and analysis you should do collection first and analysis later.</a:t>
            </a:r>
            <a:endParaRPr/>
          </a:p>
          <a:p>
            <a:pPr marL="2857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Procedures must be implementable. Incident response policy ,procedures should be tested to ensure feasibility.</a:t>
            </a:r>
            <a:endParaRPr/>
          </a:p>
          <a:p>
            <a:pPr marL="2857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For each device systematic approach  should be adopted to follow the guidelines aid down in your collection procedure.</a:t>
            </a:r>
            <a:endParaRPr/>
          </a:p>
          <a:p>
            <a:pPr marL="2857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Proceed from volatile to the less volatile; order of volatility as follows:</a:t>
            </a:r>
            <a:endParaRPr/>
          </a:p>
          <a:p>
            <a:pPr marL="2857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Registers, cache, Routing Tables, ARP cache, process table, kernal  statistics, temporary file system,disk, Remote logging and monitoring data that is relevant to the system.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3"/>
          <p:cNvSpPr/>
          <p:nvPr/>
        </p:nvSpPr>
        <p:spPr>
          <a:xfrm>
            <a:off x="0" y="0"/>
            <a:ext cx="12192000" cy="646113"/>
          </a:xfrm>
          <a:custGeom>
            <a:avLst/>
            <a:gdLst/>
            <a:ahLst/>
            <a:cxnLst/>
            <a:rect l="l" t="t" r="r" b="b"/>
            <a:pathLst>
              <a:path w="9144000" h="646328" extrusionOk="0">
                <a:moveTo>
                  <a:pt x="9144000" y="25"/>
                </a:moveTo>
                <a:lnTo>
                  <a:pt x="0" y="25"/>
                </a:lnTo>
                <a:lnTo>
                  <a:pt x="0" y="646328"/>
                </a:lnTo>
                <a:lnTo>
                  <a:pt x="9144000" y="646328"/>
                </a:lnTo>
                <a:lnTo>
                  <a:pt x="9144000" y="2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5" name="Google Shape;335;p33"/>
          <p:cNvSpPr txBox="1"/>
          <p:nvPr/>
        </p:nvSpPr>
        <p:spPr>
          <a:xfrm>
            <a:off x="0" y="6324599"/>
            <a:ext cx="12268200" cy="5334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771144" marR="0" lvl="0" indent="0" algn="l" rtl="0">
              <a:lnSpc>
                <a:spcPct val="101725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71144" marR="0" lvl="0" indent="0" algn="l" rtl="0">
              <a:lnSpc>
                <a:spcPct val="101725"/>
              </a:lnSpc>
              <a:spcBef>
                <a:spcPts val="335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Dept. of  CSE(CS),  MSRIT                                                                                               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71144" marR="0" lvl="0" indent="0" algn="l" rtl="0">
              <a:lnSpc>
                <a:spcPct val="101725"/>
              </a:lnSpc>
              <a:spcBef>
                <a:spcPts val="335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       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36" name="Google Shape;336;p33"/>
          <p:cNvSpPr txBox="1"/>
          <p:nvPr/>
        </p:nvSpPr>
        <p:spPr>
          <a:xfrm>
            <a:off x="2028825" y="1219200"/>
            <a:ext cx="7772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marR="0" lvl="0" indent="-1397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sz="32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7" name="Google Shape;337;p33"/>
          <p:cNvSpPr txBox="1"/>
          <p:nvPr/>
        </p:nvSpPr>
        <p:spPr>
          <a:xfrm>
            <a:off x="2209800" y="152401"/>
            <a:ext cx="88392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RAID Levels</a:t>
            </a:r>
            <a:endParaRPr/>
          </a:p>
        </p:txBody>
      </p:sp>
      <p:sp>
        <p:nvSpPr>
          <p:cNvPr id="338" name="Google Shape;338;p33"/>
          <p:cNvSpPr txBox="1"/>
          <p:nvPr/>
        </p:nvSpPr>
        <p:spPr>
          <a:xfrm>
            <a:off x="1828800" y="1066800"/>
            <a:ext cx="86106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" name="Google Shape;339;p33"/>
          <p:cNvSpPr txBox="1"/>
          <p:nvPr/>
        </p:nvSpPr>
        <p:spPr>
          <a:xfrm>
            <a:off x="914400" y="1143000"/>
            <a:ext cx="9372600" cy="46115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RAID—Redundant Array of Independent Disks</a:t>
            </a:r>
            <a:endParaRPr/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Level 0:- Striped disk array without fault tolerance</a:t>
            </a:r>
            <a:endParaRPr/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Level 1:-provides disk mirroring</a:t>
            </a:r>
            <a:endParaRPr/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Level 2:- Error-correcting codes</a:t>
            </a:r>
            <a:endParaRPr/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Level 3:-Provides byte-level stripping with a dedicated parity disk.</a:t>
            </a:r>
            <a:endParaRPr/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Level 4:- Provides block level stripping with a parity disk</a:t>
            </a:r>
            <a:endParaRPr/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Level 5: Provides data stripping at the byte level and also to stripe error correction information</a:t>
            </a:r>
            <a:endParaRPr/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Level 6:- Block level stripping with parity data distributed across all disks.</a:t>
            </a:r>
            <a:endParaRPr/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Level 7:- Adding caching to levels 3 and 4.</a:t>
            </a:r>
            <a:endParaRPr/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RAID S: Known a parity Raid.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34"/>
          <p:cNvSpPr/>
          <p:nvPr/>
        </p:nvSpPr>
        <p:spPr>
          <a:xfrm>
            <a:off x="0" y="0"/>
            <a:ext cx="12192000" cy="646113"/>
          </a:xfrm>
          <a:custGeom>
            <a:avLst/>
            <a:gdLst/>
            <a:ahLst/>
            <a:cxnLst/>
            <a:rect l="l" t="t" r="r" b="b"/>
            <a:pathLst>
              <a:path w="9144000" h="646328" extrusionOk="0">
                <a:moveTo>
                  <a:pt x="9144000" y="25"/>
                </a:moveTo>
                <a:lnTo>
                  <a:pt x="0" y="25"/>
                </a:lnTo>
                <a:lnTo>
                  <a:pt x="0" y="646328"/>
                </a:lnTo>
                <a:lnTo>
                  <a:pt x="9144000" y="646328"/>
                </a:lnTo>
                <a:lnTo>
                  <a:pt x="9144000" y="2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" name="Google Shape;345;p34"/>
          <p:cNvSpPr txBox="1"/>
          <p:nvPr/>
        </p:nvSpPr>
        <p:spPr>
          <a:xfrm>
            <a:off x="0" y="6324599"/>
            <a:ext cx="12268200" cy="5334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771144" marR="0" lvl="0" indent="0" algn="l" rtl="0">
              <a:lnSpc>
                <a:spcPct val="101725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71144" marR="0" lvl="0" indent="0" algn="l" rtl="0">
              <a:lnSpc>
                <a:spcPct val="101725"/>
              </a:lnSpc>
              <a:spcBef>
                <a:spcPts val="335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Dept. of  CSE(CS),  MSRIT                                                                                               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71144" marR="0" lvl="0" indent="0" algn="l" rtl="0">
              <a:lnSpc>
                <a:spcPct val="101725"/>
              </a:lnSpc>
              <a:spcBef>
                <a:spcPts val="335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       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46" name="Google Shape;346;p34"/>
          <p:cNvSpPr txBox="1"/>
          <p:nvPr/>
        </p:nvSpPr>
        <p:spPr>
          <a:xfrm>
            <a:off x="2028825" y="1219200"/>
            <a:ext cx="7772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marR="0" lvl="0" indent="-1397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sz="32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7" name="Google Shape;347;p34"/>
          <p:cNvSpPr txBox="1"/>
          <p:nvPr/>
        </p:nvSpPr>
        <p:spPr>
          <a:xfrm>
            <a:off x="1828800" y="1066800"/>
            <a:ext cx="86106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8" name="Google Shape;348;p34"/>
          <p:cNvPicPr preferRelativeResize="0"/>
          <p:nvPr/>
        </p:nvPicPr>
        <p:blipFill rotWithShape="1">
          <a:blip r:embed="rId3">
            <a:alphaModFix/>
          </a:blip>
          <a:srcRect t="7900"/>
          <a:stretch/>
        </p:blipFill>
        <p:spPr>
          <a:xfrm>
            <a:off x="152400" y="1371600"/>
            <a:ext cx="7010400" cy="3505200"/>
          </a:xfrm>
          <a:prstGeom prst="round2DiagRect">
            <a:avLst>
              <a:gd name="adj1" fmla="val 16667"/>
              <a:gd name="adj2" fmla="val 0"/>
            </a:avLst>
          </a:prstGeom>
          <a:noFill/>
          <a:ln w="8890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254000" algn="tl" rotWithShape="0">
              <a:srgbClr val="000000">
                <a:alpha val="42745"/>
              </a:srgbClr>
            </a:outerShdw>
          </a:effectLst>
        </p:spPr>
      </p:pic>
      <p:pic>
        <p:nvPicPr>
          <p:cNvPr id="349" name="Google Shape;349;p3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20001" y="1219200"/>
            <a:ext cx="4419600" cy="2248214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34"/>
          <p:cNvSpPr txBox="1"/>
          <p:nvPr/>
        </p:nvSpPr>
        <p:spPr>
          <a:xfrm>
            <a:off x="3352800" y="76200"/>
            <a:ext cx="480060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Forensics Analysis of Email </a:t>
            </a:r>
            <a:endParaRPr/>
          </a:p>
        </p:txBody>
      </p:sp>
      <p:sp>
        <p:nvSpPr>
          <p:cNvPr id="351" name="Google Shape;351;p34"/>
          <p:cNvSpPr txBox="1"/>
          <p:nvPr/>
        </p:nvSpPr>
        <p:spPr>
          <a:xfrm>
            <a:off x="8305800" y="5029200"/>
            <a:ext cx="510540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Email Server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Email Gateway</a:t>
            </a:r>
            <a:endParaRPr/>
          </a:p>
        </p:txBody>
      </p:sp>
      <p:sp>
        <p:nvSpPr>
          <p:cNvPr id="352" name="Google Shape;352;p34"/>
          <p:cNvSpPr txBox="1"/>
          <p:nvPr/>
        </p:nvSpPr>
        <p:spPr>
          <a:xfrm>
            <a:off x="457200" y="990600"/>
            <a:ext cx="358140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Email Header Example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35"/>
          <p:cNvSpPr/>
          <p:nvPr/>
        </p:nvSpPr>
        <p:spPr>
          <a:xfrm>
            <a:off x="0" y="0"/>
            <a:ext cx="12192000" cy="646113"/>
          </a:xfrm>
          <a:custGeom>
            <a:avLst/>
            <a:gdLst/>
            <a:ahLst/>
            <a:cxnLst/>
            <a:rect l="l" t="t" r="r" b="b"/>
            <a:pathLst>
              <a:path w="9144000" h="646328" extrusionOk="0">
                <a:moveTo>
                  <a:pt x="9144000" y="25"/>
                </a:moveTo>
                <a:lnTo>
                  <a:pt x="0" y="25"/>
                </a:lnTo>
                <a:lnTo>
                  <a:pt x="0" y="646328"/>
                </a:lnTo>
                <a:lnTo>
                  <a:pt x="9144000" y="646328"/>
                </a:lnTo>
                <a:lnTo>
                  <a:pt x="9144000" y="2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" name="Google Shape;358;p35"/>
          <p:cNvSpPr txBox="1"/>
          <p:nvPr/>
        </p:nvSpPr>
        <p:spPr>
          <a:xfrm>
            <a:off x="0" y="6324599"/>
            <a:ext cx="12268200" cy="5334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771144" marR="0" lvl="0" indent="0" algn="l" rtl="0">
              <a:lnSpc>
                <a:spcPct val="101725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71144" marR="0" lvl="0" indent="0" algn="l" rtl="0">
              <a:lnSpc>
                <a:spcPct val="101725"/>
              </a:lnSpc>
              <a:spcBef>
                <a:spcPts val="335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Dept. of  CSE(CS),  MSRIT                                                                                               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71144" marR="0" lvl="0" indent="0" algn="l" rtl="0">
              <a:lnSpc>
                <a:spcPct val="101725"/>
              </a:lnSpc>
              <a:spcBef>
                <a:spcPts val="335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       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59" name="Google Shape;359;p35"/>
          <p:cNvSpPr txBox="1"/>
          <p:nvPr/>
        </p:nvSpPr>
        <p:spPr>
          <a:xfrm>
            <a:off x="2028825" y="1219200"/>
            <a:ext cx="7772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marR="0" lvl="0" indent="-1397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sz="32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0" name="Google Shape;360;p35"/>
          <p:cNvSpPr txBox="1"/>
          <p:nvPr/>
        </p:nvSpPr>
        <p:spPr>
          <a:xfrm>
            <a:off x="2209800" y="152401"/>
            <a:ext cx="68580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Bottom up approach to trace Email source</a:t>
            </a:r>
            <a:endParaRPr/>
          </a:p>
        </p:txBody>
      </p:sp>
      <p:sp>
        <p:nvSpPr>
          <p:cNvPr id="361" name="Google Shape;361;p35"/>
          <p:cNvSpPr txBox="1"/>
          <p:nvPr/>
        </p:nvSpPr>
        <p:spPr>
          <a:xfrm>
            <a:off x="1828800" y="1066800"/>
            <a:ext cx="86106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2" name="Google Shape;362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2000" y="1295400"/>
            <a:ext cx="9888330" cy="31532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36"/>
          <p:cNvSpPr/>
          <p:nvPr/>
        </p:nvSpPr>
        <p:spPr>
          <a:xfrm>
            <a:off x="0" y="0"/>
            <a:ext cx="12192000" cy="646113"/>
          </a:xfrm>
          <a:custGeom>
            <a:avLst/>
            <a:gdLst/>
            <a:ahLst/>
            <a:cxnLst/>
            <a:rect l="l" t="t" r="r" b="b"/>
            <a:pathLst>
              <a:path w="9144000" h="646328" extrusionOk="0">
                <a:moveTo>
                  <a:pt x="9144000" y="25"/>
                </a:moveTo>
                <a:lnTo>
                  <a:pt x="0" y="25"/>
                </a:lnTo>
                <a:lnTo>
                  <a:pt x="0" y="646328"/>
                </a:lnTo>
                <a:lnTo>
                  <a:pt x="9144000" y="646328"/>
                </a:lnTo>
                <a:lnTo>
                  <a:pt x="9144000" y="2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" name="Google Shape;368;p36"/>
          <p:cNvSpPr txBox="1"/>
          <p:nvPr/>
        </p:nvSpPr>
        <p:spPr>
          <a:xfrm>
            <a:off x="0" y="6324599"/>
            <a:ext cx="12268200" cy="5334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771144" marR="0" lvl="0" indent="0" algn="l" rtl="0">
              <a:lnSpc>
                <a:spcPct val="101725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71144" marR="0" lvl="0" indent="0" algn="l" rtl="0">
              <a:lnSpc>
                <a:spcPct val="101725"/>
              </a:lnSpc>
              <a:spcBef>
                <a:spcPts val="335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Dept. of  CSE(CS),  MSRIT                                                                                               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71144" marR="0" lvl="0" indent="0" algn="l" rtl="0">
              <a:lnSpc>
                <a:spcPct val="101725"/>
              </a:lnSpc>
              <a:spcBef>
                <a:spcPts val="335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       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69" name="Google Shape;369;p36"/>
          <p:cNvSpPr txBox="1"/>
          <p:nvPr/>
        </p:nvSpPr>
        <p:spPr>
          <a:xfrm>
            <a:off x="2028825" y="1219200"/>
            <a:ext cx="7772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marR="0" lvl="0" indent="-1397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sz="32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0" name="Google Shape;370;p36"/>
          <p:cNvSpPr txBox="1"/>
          <p:nvPr/>
        </p:nvSpPr>
        <p:spPr>
          <a:xfrm>
            <a:off x="2209800" y="152401"/>
            <a:ext cx="68580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Email Analysis</a:t>
            </a:r>
            <a:endParaRPr/>
          </a:p>
        </p:txBody>
      </p:sp>
      <p:sp>
        <p:nvSpPr>
          <p:cNvPr id="371" name="Google Shape;371;p36"/>
          <p:cNvSpPr txBox="1"/>
          <p:nvPr/>
        </p:nvSpPr>
        <p:spPr>
          <a:xfrm>
            <a:off x="1828800" y="1066800"/>
            <a:ext cx="86106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2" name="Google Shape;372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42361" y="1614234"/>
            <a:ext cx="9507277" cy="36295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37"/>
          <p:cNvSpPr/>
          <p:nvPr/>
        </p:nvSpPr>
        <p:spPr>
          <a:xfrm>
            <a:off x="0" y="0"/>
            <a:ext cx="12192000" cy="646113"/>
          </a:xfrm>
          <a:custGeom>
            <a:avLst/>
            <a:gdLst/>
            <a:ahLst/>
            <a:cxnLst/>
            <a:rect l="l" t="t" r="r" b="b"/>
            <a:pathLst>
              <a:path w="9144000" h="646328" extrusionOk="0">
                <a:moveTo>
                  <a:pt x="9144000" y="25"/>
                </a:moveTo>
                <a:lnTo>
                  <a:pt x="0" y="25"/>
                </a:lnTo>
                <a:lnTo>
                  <a:pt x="0" y="646328"/>
                </a:lnTo>
                <a:lnTo>
                  <a:pt x="9144000" y="646328"/>
                </a:lnTo>
                <a:lnTo>
                  <a:pt x="9144000" y="2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8" name="Google Shape;378;p37"/>
          <p:cNvSpPr txBox="1"/>
          <p:nvPr/>
        </p:nvSpPr>
        <p:spPr>
          <a:xfrm>
            <a:off x="0" y="6324599"/>
            <a:ext cx="12268200" cy="5334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771144" marR="0" lvl="0" indent="0" algn="l" rtl="0">
              <a:lnSpc>
                <a:spcPct val="101725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71144" marR="0" lvl="0" indent="0" algn="l" rtl="0">
              <a:lnSpc>
                <a:spcPct val="101725"/>
              </a:lnSpc>
              <a:spcBef>
                <a:spcPts val="335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Dept. of  CSE(CS),  MSRIT                                                                                               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71144" marR="0" lvl="0" indent="0" algn="l" rtl="0">
              <a:lnSpc>
                <a:spcPct val="101725"/>
              </a:lnSpc>
              <a:spcBef>
                <a:spcPts val="335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       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79" name="Google Shape;379;p37"/>
          <p:cNvSpPr txBox="1"/>
          <p:nvPr/>
        </p:nvSpPr>
        <p:spPr>
          <a:xfrm>
            <a:off x="2028825" y="1219200"/>
            <a:ext cx="7772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marR="0" lvl="0" indent="-1397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sz="32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0" name="Google Shape;380;p37"/>
          <p:cNvSpPr txBox="1"/>
          <p:nvPr/>
        </p:nvSpPr>
        <p:spPr>
          <a:xfrm>
            <a:off x="2209800" y="152401"/>
            <a:ext cx="68580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RFC2822</a:t>
            </a:r>
            <a:endParaRPr/>
          </a:p>
        </p:txBody>
      </p:sp>
      <p:sp>
        <p:nvSpPr>
          <p:cNvPr id="381" name="Google Shape;381;p37"/>
          <p:cNvSpPr txBox="1"/>
          <p:nvPr/>
        </p:nvSpPr>
        <p:spPr>
          <a:xfrm>
            <a:off x="1828800" y="1066800"/>
            <a:ext cx="86106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Google Shape;382;p37"/>
          <p:cNvSpPr txBox="1"/>
          <p:nvPr/>
        </p:nvSpPr>
        <p:spPr>
          <a:xfrm>
            <a:off x="609600" y="1143000"/>
            <a:ext cx="9753600" cy="1754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RFC2822 is the Internet Message Format.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Valid Email addresses:-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3" name="Google Shape;383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9600" y="2057401"/>
            <a:ext cx="9354090" cy="21670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38"/>
          <p:cNvSpPr/>
          <p:nvPr/>
        </p:nvSpPr>
        <p:spPr>
          <a:xfrm>
            <a:off x="0" y="0"/>
            <a:ext cx="12192000" cy="646113"/>
          </a:xfrm>
          <a:custGeom>
            <a:avLst/>
            <a:gdLst/>
            <a:ahLst/>
            <a:cxnLst/>
            <a:rect l="l" t="t" r="r" b="b"/>
            <a:pathLst>
              <a:path w="9144000" h="646328" extrusionOk="0">
                <a:moveTo>
                  <a:pt x="9144000" y="25"/>
                </a:moveTo>
                <a:lnTo>
                  <a:pt x="0" y="25"/>
                </a:lnTo>
                <a:lnTo>
                  <a:pt x="0" y="646328"/>
                </a:lnTo>
                <a:lnTo>
                  <a:pt x="9144000" y="646328"/>
                </a:lnTo>
                <a:lnTo>
                  <a:pt x="9144000" y="2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9" name="Google Shape;389;p38"/>
          <p:cNvSpPr txBox="1"/>
          <p:nvPr/>
        </p:nvSpPr>
        <p:spPr>
          <a:xfrm>
            <a:off x="0" y="6324599"/>
            <a:ext cx="12268200" cy="5334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771144" marR="0" lvl="0" indent="0" algn="l" rtl="0">
              <a:lnSpc>
                <a:spcPct val="101725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71144" marR="0" lvl="0" indent="0" algn="l" rtl="0">
              <a:lnSpc>
                <a:spcPct val="101725"/>
              </a:lnSpc>
              <a:spcBef>
                <a:spcPts val="335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Dept. of  CSE(CS),  MSRIT                                                                                               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71144" marR="0" lvl="0" indent="0" algn="l" rtl="0">
              <a:lnSpc>
                <a:spcPct val="101725"/>
              </a:lnSpc>
              <a:spcBef>
                <a:spcPts val="335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       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90" name="Google Shape;390;p38"/>
          <p:cNvSpPr txBox="1"/>
          <p:nvPr/>
        </p:nvSpPr>
        <p:spPr>
          <a:xfrm>
            <a:off x="2028825" y="1219200"/>
            <a:ext cx="7772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marR="0" lvl="0" indent="-1397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sz="32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1" name="Google Shape;391;p38"/>
          <p:cNvSpPr txBox="1"/>
          <p:nvPr/>
        </p:nvSpPr>
        <p:spPr>
          <a:xfrm>
            <a:off x="2209800" y="152401"/>
            <a:ext cx="80010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Digital Forensics Life Cycle</a:t>
            </a:r>
            <a:endParaRPr/>
          </a:p>
        </p:txBody>
      </p:sp>
      <p:sp>
        <p:nvSpPr>
          <p:cNvPr id="392" name="Google Shape;392;p38"/>
          <p:cNvSpPr txBox="1"/>
          <p:nvPr/>
        </p:nvSpPr>
        <p:spPr>
          <a:xfrm>
            <a:off x="1828800" y="1066800"/>
            <a:ext cx="86106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" name="Google Shape;393;p38"/>
          <p:cNvSpPr txBox="1"/>
          <p:nvPr/>
        </p:nvSpPr>
        <p:spPr>
          <a:xfrm>
            <a:off x="533400" y="1143000"/>
            <a:ext cx="8991600" cy="3139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Cardinal Rules to remember are that evidence: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Is admissible</a:t>
            </a:r>
            <a:endParaRPr/>
          </a:p>
          <a:p>
            <a:pPr marL="342900" marR="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Is authentic</a:t>
            </a:r>
            <a:endParaRPr/>
          </a:p>
          <a:p>
            <a:pPr marL="342900" marR="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Is complete</a:t>
            </a:r>
            <a:endParaRPr/>
          </a:p>
          <a:p>
            <a:pPr marL="342900" marR="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Is reliable</a:t>
            </a:r>
            <a:endParaRPr/>
          </a:p>
          <a:p>
            <a:pPr marL="342900" marR="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Is understandable and believable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39"/>
          <p:cNvSpPr/>
          <p:nvPr/>
        </p:nvSpPr>
        <p:spPr>
          <a:xfrm>
            <a:off x="0" y="0"/>
            <a:ext cx="12192000" cy="646113"/>
          </a:xfrm>
          <a:custGeom>
            <a:avLst/>
            <a:gdLst/>
            <a:ahLst/>
            <a:cxnLst/>
            <a:rect l="l" t="t" r="r" b="b"/>
            <a:pathLst>
              <a:path w="9144000" h="646328" extrusionOk="0">
                <a:moveTo>
                  <a:pt x="9144000" y="25"/>
                </a:moveTo>
                <a:lnTo>
                  <a:pt x="0" y="25"/>
                </a:lnTo>
                <a:lnTo>
                  <a:pt x="0" y="646328"/>
                </a:lnTo>
                <a:lnTo>
                  <a:pt x="9144000" y="646328"/>
                </a:lnTo>
                <a:lnTo>
                  <a:pt x="9144000" y="2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9" name="Google Shape;399;p39"/>
          <p:cNvSpPr txBox="1"/>
          <p:nvPr/>
        </p:nvSpPr>
        <p:spPr>
          <a:xfrm>
            <a:off x="0" y="6324599"/>
            <a:ext cx="12268200" cy="5334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771144" marR="0" lvl="0" indent="0" algn="l" rtl="0">
              <a:lnSpc>
                <a:spcPct val="101725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71144" marR="0" lvl="0" indent="0" algn="l" rtl="0">
              <a:lnSpc>
                <a:spcPct val="101725"/>
              </a:lnSpc>
              <a:spcBef>
                <a:spcPts val="335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Dept. of  CSE(CS),  MSRIT                                                                                               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71144" marR="0" lvl="0" indent="0" algn="l" rtl="0">
              <a:lnSpc>
                <a:spcPct val="101725"/>
              </a:lnSpc>
              <a:spcBef>
                <a:spcPts val="335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       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00" name="Google Shape;400;p39"/>
          <p:cNvSpPr txBox="1"/>
          <p:nvPr/>
        </p:nvSpPr>
        <p:spPr>
          <a:xfrm>
            <a:off x="2028825" y="1219200"/>
            <a:ext cx="7772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marR="0" lvl="0" indent="-1397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sz="32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1" name="Google Shape;401;p39"/>
          <p:cNvSpPr txBox="1"/>
          <p:nvPr/>
        </p:nvSpPr>
        <p:spPr>
          <a:xfrm>
            <a:off x="2209800" y="152401"/>
            <a:ext cx="80010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Phases in Computer Forensics/Digital Forensics</a:t>
            </a:r>
            <a:endParaRPr/>
          </a:p>
        </p:txBody>
      </p:sp>
      <p:sp>
        <p:nvSpPr>
          <p:cNvPr id="402" name="Google Shape;402;p39"/>
          <p:cNvSpPr txBox="1"/>
          <p:nvPr/>
        </p:nvSpPr>
        <p:spPr>
          <a:xfrm>
            <a:off x="1828800" y="1066800"/>
            <a:ext cx="86106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39"/>
          <p:cNvSpPr txBox="1"/>
          <p:nvPr/>
        </p:nvSpPr>
        <p:spPr>
          <a:xfrm>
            <a:off x="1219200" y="1219200"/>
            <a:ext cx="5562600" cy="3416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Preparation and Identification</a:t>
            </a:r>
            <a:endParaRPr/>
          </a:p>
          <a:p>
            <a:pPr marL="342900" marR="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Collection and Recording</a:t>
            </a:r>
            <a:endParaRPr/>
          </a:p>
          <a:p>
            <a:pPr marL="342900" marR="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Storing and Transporting</a:t>
            </a:r>
            <a:endParaRPr/>
          </a:p>
          <a:p>
            <a:pPr marL="342900" marR="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Examination/Investigation</a:t>
            </a:r>
            <a:endParaRPr/>
          </a:p>
          <a:p>
            <a:pPr marL="342900" marR="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Analysis, Interpretation and Attribution</a:t>
            </a:r>
            <a:endParaRPr/>
          </a:p>
          <a:p>
            <a:pPr marL="342900" marR="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Reporting and Testifying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40"/>
          <p:cNvSpPr/>
          <p:nvPr/>
        </p:nvSpPr>
        <p:spPr>
          <a:xfrm>
            <a:off x="0" y="0"/>
            <a:ext cx="12192000" cy="646113"/>
          </a:xfrm>
          <a:custGeom>
            <a:avLst/>
            <a:gdLst/>
            <a:ahLst/>
            <a:cxnLst/>
            <a:rect l="l" t="t" r="r" b="b"/>
            <a:pathLst>
              <a:path w="9144000" h="646328" extrusionOk="0">
                <a:moveTo>
                  <a:pt x="9144000" y="25"/>
                </a:moveTo>
                <a:lnTo>
                  <a:pt x="0" y="25"/>
                </a:lnTo>
                <a:lnTo>
                  <a:pt x="0" y="646328"/>
                </a:lnTo>
                <a:lnTo>
                  <a:pt x="9144000" y="646328"/>
                </a:lnTo>
                <a:lnTo>
                  <a:pt x="9144000" y="2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p40"/>
          <p:cNvSpPr txBox="1"/>
          <p:nvPr/>
        </p:nvSpPr>
        <p:spPr>
          <a:xfrm>
            <a:off x="0" y="6324599"/>
            <a:ext cx="12268200" cy="5334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771144" marR="0" lvl="0" indent="0" algn="l" rtl="0">
              <a:lnSpc>
                <a:spcPct val="101725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71144" marR="0" lvl="0" indent="0" algn="l" rtl="0">
              <a:lnSpc>
                <a:spcPct val="101725"/>
              </a:lnSpc>
              <a:spcBef>
                <a:spcPts val="335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Dept. of  CSE(CS),  MSRIT                                                                                               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71144" marR="0" lvl="0" indent="0" algn="l" rtl="0">
              <a:lnSpc>
                <a:spcPct val="101725"/>
              </a:lnSpc>
              <a:spcBef>
                <a:spcPts val="335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       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10" name="Google Shape;410;p40"/>
          <p:cNvSpPr txBox="1"/>
          <p:nvPr/>
        </p:nvSpPr>
        <p:spPr>
          <a:xfrm>
            <a:off x="2028825" y="1219200"/>
            <a:ext cx="7772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marR="0" lvl="0" indent="-1397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sz="32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1" name="Google Shape;411;p40"/>
          <p:cNvSpPr txBox="1"/>
          <p:nvPr/>
        </p:nvSpPr>
        <p:spPr>
          <a:xfrm>
            <a:off x="2209800" y="152401"/>
            <a:ext cx="80010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Digital Forensics Process</a:t>
            </a:r>
            <a:endParaRPr/>
          </a:p>
        </p:txBody>
      </p:sp>
      <p:sp>
        <p:nvSpPr>
          <p:cNvPr id="412" name="Google Shape;412;p40"/>
          <p:cNvSpPr txBox="1"/>
          <p:nvPr/>
        </p:nvSpPr>
        <p:spPr>
          <a:xfrm>
            <a:off x="1828800" y="1066800"/>
            <a:ext cx="86106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3" name="Google Shape;413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86000" y="762000"/>
            <a:ext cx="8229600" cy="52151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41"/>
          <p:cNvSpPr/>
          <p:nvPr/>
        </p:nvSpPr>
        <p:spPr>
          <a:xfrm>
            <a:off x="0" y="0"/>
            <a:ext cx="12192000" cy="646113"/>
          </a:xfrm>
          <a:custGeom>
            <a:avLst/>
            <a:gdLst/>
            <a:ahLst/>
            <a:cxnLst/>
            <a:rect l="l" t="t" r="r" b="b"/>
            <a:pathLst>
              <a:path w="9144000" h="646328" extrusionOk="0">
                <a:moveTo>
                  <a:pt x="9144000" y="25"/>
                </a:moveTo>
                <a:lnTo>
                  <a:pt x="0" y="25"/>
                </a:lnTo>
                <a:lnTo>
                  <a:pt x="0" y="646328"/>
                </a:lnTo>
                <a:lnTo>
                  <a:pt x="9144000" y="646328"/>
                </a:lnTo>
                <a:lnTo>
                  <a:pt x="9144000" y="2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41"/>
          <p:cNvSpPr txBox="1"/>
          <p:nvPr/>
        </p:nvSpPr>
        <p:spPr>
          <a:xfrm>
            <a:off x="0" y="6324599"/>
            <a:ext cx="12268200" cy="5334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771144" marR="0" lvl="0" indent="0" algn="l" rtl="0">
              <a:lnSpc>
                <a:spcPct val="101725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71144" marR="0" lvl="0" indent="0" algn="l" rtl="0">
              <a:lnSpc>
                <a:spcPct val="101725"/>
              </a:lnSpc>
              <a:spcBef>
                <a:spcPts val="335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Dept. of  CSE(CS),  MSRIT                                                                                               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71144" marR="0" lvl="0" indent="0" algn="l" rtl="0">
              <a:lnSpc>
                <a:spcPct val="101725"/>
              </a:lnSpc>
              <a:spcBef>
                <a:spcPts val="335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       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20" name="Google Shape;420;p41"/>
          <p:cNvSpPr txBox="1"/>
          <p:nvPr/>
        </p:nvSpPr>
        <p:spPr>
          <a:xfrm>
            <a:off x="2028825" y="1219200"/>
            <a:ext cx="7772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marR="0" lvl="0" indent="-1397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sz="32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1" name="Google Shape;421;p41"/>
          <p:cNvSpPr txBox="1"/>
          <p:nvPr/>
        </p:nvSpPr>
        <p:spPr>
          <a:xfrm>
            <a:off x="2209800" y="152401"/>
            <a:ext cx="88392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Media that can hold the digital evidences</a:t>
            </a:r>
            <a:endParaRPr/>
          </a:p>
        </p:txBody>
      </p:sp>
      <p:sp>
        <p:nvSpPr>
          <p:cNvPr id="422" name="Google Shape;422;p41"/>
          <p:cNvSpPr txBox="1"/>
          <p:nvPr/>
        </p:nvSpPr>
        <p:spPr>
          <a:xfrm>
            <a:off x="1828800" y="1066800"/>
            <a:ext cx="86106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3" name="Google Shape;423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86200" y="838200"/>
            <a:ext cx="3731444" cy="2667000"/>
          </a:xfrm>
          <a:prstGeom prst="rect">
            <a:avLst/>
          </a:prstGeom>
          <a:noFill/>
          <a:ln w="38100" cap="sq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2745"/>
              </a:srgbClr>
            </a:outerShdw>
          </a:effectLst>
        </p:spPr>
      </p:pic>
      <p:pic>
        <p:nvPicPr>
          <p:cNvPr id="424" name="Google Shape;424;p4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200" y="2895600"/>
            <a:ext cx="3658951" cy="2971800"/>
          </a:xfrm>
          <a:prstGeom prst="rect">
            <a:avLst/>
          </a:prstGeom>
          <a:noFill/>
          <a:ln w="38100" cap="sq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2745"/>
              </a:srgbClr>
            </a:outerShdw>
          </a:effectLst>
        </p:spPr>
      </p:pic>
      <p:pic>
        <p:nvPicPr>
          <p:cNvPr id="425" name="Google Shape;425;p4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772400" y="2971800"/>
            <a:ext cx="4218676" cy="3200400"/>
          </a:xfrm>
          <a:prstGeom prst="rect">
            <a:avLst/>
          </a:prstGeom>
          <a:noFill/>
          <a:ln w="38100" cap="sq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2745"/>
              </a:srgbClr>
            </a:outerShdw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6"/>
          <p:cNvSpPr/>
          <p:nvPr/>
        </p:nvSpPr>
        <p:spPr>
          <a:xfrm>
            <a:off x="76200" y="1"/>
            <a:ext cx="12039600" cy="646113"/>
          </a:xfrm>
          <a:custGeom>
            <a:avLst/>
            <a:gdLst/>
            <a:ahLst/>
            <a:cxnLst/>
            <a:rect l="l" t="t" r="r" b="b"/>
            <a:pathLst>
              <a:path w="9144000" h="646328" extrusionOk="0">
                <a:moveTo>
                  <a:pt x="9144000" y="25"/>
                </a:moveTo>
                <a:lnTo>
                  <a:pt x="0" y="25"/>
                </a:lnTo>
                <a:lnTo>
                  <a:pt x="0" y="646328"/>
                </a:lnTo>
                <a:lnTo>
                  <a:pt x="9144000" y="646328"/>
                </a:lnTo>
                <a:lnTo>
                  <a:pt x="9144000" y="2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50;p6"/>
          <p:cNvSpPr txBox="1"/>
          <p:nvPr/>
        </p:nvSpPr>
        <p:spPr>
          <a:xfrm>
            <a:off x="0" y="6488113"/>
            <a:ext cx="12192000" cy="36988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771144" marR="0" lvl="0" indent="0" algn="l" rtl="0">
              <a:lnSpc>
                <a:spcPct val="1017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Dept. of  CSE(CS),  MSRIT                                                                                               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71144" marR="0" lvl="0" indent="0" algn="l" rtl="0">
              <a:lnSpc>
                <a:spcPct val="101725"/>
              </a:lnSpc>
              <a:spcBef>
                <a:spcPts val="335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       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1" name="Google Shape;51;p6"/>
          <p:cNvSpPr txBox="1"/>
          <p:nvPr/>
        </p:nvSpPr>
        <p:spPr>
          <a:xfrm>
            <a:off x="1524000" y="-9331"/>
            <a:ext cx="9144000" cy="646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 b="1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2" name="Google Shape;52;p6"/>
          <p:cNvSpPr txBox="1"/>
          <p:nvPr/>
        </p:nvSpPr>
        <p:spPr>
          <a:xfrm>
            <a:off x="2028825" y="1219200"/>
            <a:ext cx="7772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marR="0" lvl="0" indent="-1397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sz="32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" name="Google Shape;53;p6"/>
          <p:cNvSpPr txBox="1"/>
          <p:nvPr/>
        </p:nvSpPr>
        <p:spPr>
          <a:xfrm>
            <a:off x="2209800" y="152401"/>
            <a:ext cx="76962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  Historical Background of  Cyber Forensics</a:t>
            </a:r>
            <a:endParaRPr/>
          </a:p>
        </p:txBody>
      </p:sp>
      <p:sp>
        <p:nvSpPr>
          <p:cNvPr id="54" name="Google Shape;54;p6"/>
          <p:cNvSpPr txBox="1"/>
          <p:nvPr/>
        </p:nvSpPr>
        <p:spPr>
          <a:xfrm>
            <a:off x="1828800" y="1066800"/>
            <a:ext cx="86106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5" name="Google Shape;55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00400" y="1905000"/>
            <a:ext cx="6172200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42"/>
          <p:cNvSpPr/>
          <p:nvPr/>
        </p:nvSpPr>
        <p:spPr>
          <a:xfrm>
            <a:off x="0" y="0"/>
            <a:ext cx="12192000" cy="646113"/>
          </a:xfrm>
          <a:custGeom>
            <a:avLst/>
            <a:gdLst/>
            <a:ahLst/>
            <a:cxnLst/>
            <a:rect l="l" t="t" r="r" b="b"/>
            <a:pathLst>
              <a:path w="9144000" h="646328" extrusionOk="0">
                <a:moveTo>
                  <a:pt x="9144000" y="25"/>
                </a:moveTo>
                <a:lnTo>
                  <a:pt x="0" y="25"/>
                </a:lnTo>
                <a:lnTo>
                  <a:pt x="0" y="646328"/>
                </a:lnTo>
                <a:lnTo>
                  <a:pt x="9144000" y="646328"/>
                </a:lnTo>
                <a:lnTo>
                  <a:pt x="9144000" y="2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" name="Google Shape;431;p42"/>
          <p:cNvSpPr txBox="1"/>
          <p:nvPr/>
        </p:nvSpPr>
        <p:spPr>
          <a:xfrm>
            <a:off x="0" y="6324599"/>
            <a:ext cx="12268200" cy="5334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771144" marR="0" lvl="0" indent="0" algn="l" rtl="0">
              <a:lnSpc>
                <a:spcPct val="101725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71144" marR="0" lvl="0" indent="0" algn="l" rtl="0">
              <a:lnSpc>
                <a:spcPct val="101725"/>
              </a:lnSpc>
              <a:spcBef>
                <a:spcPts val="335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Dept. of  CSE(CS),  MSRIT                                                                                               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71144" marR="0" lvl="0" indent="0" algn="l" rtl="0">
              <a:lnSpc>
                <a:spcPct val="101725"/>
              </a:lnSpc>
              <a:spcBef>
                <a:spcPts val="335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       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32" name="Google Shape;432;p42"/>
          <p:cNvSpPr txBox="1"/>
          <p:nvPr/>
        </p:nvSpPr>
        <p:spPr>
          <a:xfrm>
            <a:off x="2028825" y="1219200"/>
            <a:ext cx="7772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marR="0" lvl="0" indent="-1397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sz="32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3" name="Google Shape;433;p42"/>
          <p:cNvSpPr txBox="1"/>
          <p:nvPr/>
        </p:nvSpPr>
        <p:spPr>
          <a:xfrm>
            <a:off x="1524000" y="152401"/>
            <a:ext cx="95250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Chain of Custody(Trail or Forensic Link)</a:t>
            </a:r>
            <a:endParaRPr/>
          </a:p>
        </p:txBody>
      </p:sp>
      <p:sp>
        <p:nvSpPr>
          <p:cNvPr id="434" name="Google Shape;434;p42"/>
          <p:cNvSpPr txBox="1"/>
          <p:nvPr/>
        </p:nvSpPr>
        <p:spPr>
          <a:xfrm>
            <a:off x="1828800" y="1066800"/>
            <a:ext cx="86106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5" name="Google Shape;435;p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14600" y="2057400"/>
            <a:ext cx="6177473" cy="3663105"/>
          </a:xfrm>
          <a:prstGeom prst="rect">
            <a:avLst/>
          </a:prstGeom>
          <a:noFill/>
          <a:ln>
            <a:noFill/>
          </a:ln>
        </p:spPr>
      </p:pic>
      <p:sp>
        <p:nvSpPr>
          <p:cNvPr id="436" name="Google Shape;436;p42"/>
          <p:cNvSpPr txBox="1"/>
          <p:nvPr/>
        </p:nvSpPr>
        <p:spPr>
          <a:xfrm>
            <a:off x="533400" y="990600"/>
            <a:ext cx="1120140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Chain of Custody refers to the logical sequence that records the sequence of custody, control, transfer, analysis and disposition of evidence in legal cases.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43"/>
          <p:cNvSpPr/>
          <p:nvPr/>
        </p:nvSpPr>
        <p:spPr>
          <a:xfrm>
            <a:off x="0" y="0"/>
            <a:ext cx="12192000" cy="646113"/>
          </a:xfrm>
          <a:custGeom>
            <a:avLst/>
            <a:gdLst/>
            <a:ahLst/>
            <a:cxnLst/>
            <a:rect l="l" t="t" r="r" b="b"/>
            <a:pathLst>
              <a:path w="9144000" h="646328" extrusionOk="0">
                <a:moveTo>
                  <a:pt x="9144000" y="25"/>
                </a:moveTo>
                <a:lnTo>
                  <a:pt x="0" y="25"/>
                </a:lnTo>
                <a:lnTo>
                  <a:pt x="0" y="646328"/>
                </a:lnTo>
                <a:lnTo>
                  <a:pt x="9144000" y="646328"/>
                </a:lnTo>
                <a:lnTo>
                  <a:pt x="9144000" y="2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2" name="Google Shape;442;p43"/>
          <p:cNvSpPr txBox="1"/>
          <p:nvPr/>
        </p:nvSpPr>
        <p:spPr>
          <a:xfrm>
            <a:off x="0" y="6324599"/>
            <a:ext cx="12268200" cy="5334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771144" marR="0" lvl="0" indent="0" algn="l" rtl="0">
              <a:lnSpc>
                <a:spcPct val="101725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71144" marR="0" lvl="0" indent="0" algn="l" rtl="0">
              <a:lnSpc>
                <a:spcPct val="101725"/>
              </a:lnSpc>
              <a:spcBef>
                <a:spcPts val="335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Dept. of  CSE(CS),  MSRIT                                                                                               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71144" marR="0" lvl="0" indent="0" algn="l" rtl="0">
              <a:lnSpc>
                <a:spcPct val="101725"/>
              </a:lnSpc>
              <a:spcBef>
                <a:spcPts val="335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       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43" name="Google Shape;443;p43"/>
          <p:cNvSpPr txBox="1"/>
          <p:nvPr/>
        </p:nvSpPr>
        <p:spPr>
          <a:xfrm>
            <a:off x="2028825" y="1219200"/>
            <a:ext cx="7772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marR="0" lvl="0" indent="-1397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sz="32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4" name="Google Shape;444;p43"/>
          <p:cNvSpPr txBox="1"/>
          <p:nvPr/>
        </p:nvSpPr>
        <p:spPr>
          <a:xfrm>
            <a:off x="1524000" y="152401"/>
            <a:ext cx="95250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Chain of Custody</a:t>
            </a:r>
            <a:endParaRPr/>
          </a:p>
        </p:txBody>
      </p:sp>
      <p:sp>
        <p:nvSpPr>
          <p:cNvPr id="445" name="Google Shape;445;p43"/>
          <p:cNvSpPr txBox="1"/>
          <p:nvPr/>
        </p:nvSpPr>
        <p:spPr>
          <a:xfrm>
            <a:off x="1828800" y="1066800"/>
            <a:ext cx="86106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6" name="Google Shape;446;p43"/>
          <p:cNvPicPr preferRelativeResize="0"/>
          <p:nvPr/>
        </p:nvPicPr>
        <p:blipFill rotWithShape="1">
          <a:blip r:embed="rId3">
            <a:alphaModFix/>
          </a:blip>
          <a:srcRect l="7680"/>
          <a:stretch/>
        </p:blipFill>
        <p:spPr>
          <a:xfrm>
            <a:off x="2645546" y="917762"/>
            <a:ext cx="7984986" cy="52786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7"/>
          <p:cNvSpPr/>
          <p:nvPr/>
        </p:nvSpPr>
        <p:spPr>
          <a:xfrm>
            <a:off x="76200" y="1"/>
            <a:ext cx="12039600" cy="646113"/>
          </a:xfrm>
          <a:custGeom>
            <a:avLst/>
            <a:gdLst/>
            <a:ahLst/>
            <a:cxnLst/>
            <a:rect l="l" t="t" r="r" b="b"/>
            <a:pathLst>
              <a:path w="9144000" h="646328" extrusionOk="0">
                <a:moveTo>
                  <a:pt x="9144000" y="25"/>
                </a:moveTo>
                <a:lnTo>
                  <a:pt x="0" y="25"/>
                </a:lnTo>
                <a:lnTo>
                  <a:pt x="0" y="646328"/>
                </a:lnTo>
                <a:lnTo>
                  <a:pt x="9144000" y="646328"/>
                </a:lnTo>
                <a:lnTo>
                  <a:pt x="9144000" y="2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61;p7"/>
          <p:cNvSpPr txBox="1"/>
          <p:nvPr/>
        </p:nvSpPr>
        <p:spPr>
          <a:xfrm>
            <a:off x="0" y="6488113"/>
            <a:ext cx="12192000" cy="36988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771144" marR="0" lvl="0" indent="0" algn="l" rtl="0">
              <a:lnSpc>
                <a:spcPct val="1017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Dept. of  CSE(CS),  MSRIT                                                                                               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71144" marR="0" lvl="0" indent="0" algn="l" rtl="0">
              <a:lnSpc>
                <a:spcPct val="101725"/>
              </a:lnSpc>
              <a:spcBef>
                <a:spcPts val="335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       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2" name="Google Shape;62;p7"/>
          <p:cNvSpPr txBox="1"/>
          <p:nvPr/>
        </p:nvSpPr>
        <p:spPr>
          <a:xfrm>
            <a:off x="1524000" y="-9331"/>
            <a:ext cx="9144000" cy="646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 b="1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3" name="Google Shape;63;p7"/>
          <p:cNvSpPr txBox="1"/>
          <p:nvPr/>
        </p:nvSpPr>
        <p:spPr>
          <a:xfrm>
            <a:off x="2028825" y="1219200"/>
            <a:ext cx="7772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marR="0" lvl="0" indent="-1397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sz="32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7"/>
          <p:cNvSpPr txBox="1"/>
          <p:nvPr/>
        </p:nvSpPr>
        <p:spPr>
          <a:xfrm>
            <a:off x="2209800" y="152401"/>
            <a:ext cx="76962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    Cyber Forensics</a:t>
            </a:r>
            <a:endParaRPr/>
          </a:p>
        </p:txBody>
      </p:sp>
      <p:sp>
        <p:nvSpPr>
          <p:cNvPr id="65" name="Google Shape;65;p7"/>
          <p:cNvSpPr txBox="1"/>
          <p:nvPr/>
        </p:nvSpPr>
        <p:spPr>
          <a:xfrm>
            <a:off x="1828800" y="1066800"/>
            <a:ext cx="86106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6" name="Google Shape;66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95153" y="1576129"/>
            <a:ext cx="6401693" cy="37057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8"/>
          <p:cNvSpPr/>
          <p:nvPr/>
        </p:nvSpPr>
        <p:spPr>
          <a:xfrm>
            <a:off x="76200" y="1"/>
            <a:ext cx="12039600" cy="646113"/>
          </a:xfrm>
          <a:custGeom>
            <a:avLst/>
            <a:gdLst/>
            <a:ahLst/>
            <a:cxnLst/>
            <a:rect l="l" t="t" r="r" b="b"/>
            <a:pathLst>
              <a:path w="9144000" h="646328" extrusionOk="0">
                <a:moveTo>
                  <a:pt x="9144000" y="25"/>
                </a:moveTo>
                <a:lnTo>
                  <a:pt x="0" y="25"/>
                </a:lnTo>
                <a:lnTo>
                  <a:pt x="0" y="646328"/>
                </a:lnTo>
                <a:lnTo>
                  <a:pt x="9144000" y="646328"/>
                </a:lnTo>
                <a:lnTo>
                  <a:pt x="9144000" y="2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8"/>
          <p:cNvSpPr txBox="1"/>
          <p:nvPr/>
        </p:nvSpPr>
        <p:spPr>
          <a:xfrm>
            <a:off x="0" y="6488113"/>
            <a:ext cx="12192000" cy="36988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771144" marR="0" lvl="0" indent="0" algn="l" rtl="0">
              <a:lnSpc>
                <a:spcPct val="1017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Dept. of  CSE(CS),  MSRIT                                                                                               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71144" marR="0" lvl="0" indent="0" algn="l" rtl="0">
              <a:lnSpc>
                <a:spcPct val="101725"/>
              </a:lnSpc>
              <a:spcBef>
                <a:spcPts val="335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       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3" name="Google Shape;73;p8"/>
          <p:cNvSpPr txBox="1"/>
          <p:nvPr/>
        </p:nvSpPr>
        <p:spPr>
          <a:xfrm>
            <a:off x="1524000" y="-9331"/>
            <a:ext cx="9144000" cy="646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 b="1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5" name="Google Shape;75;p8"/>
          <p:cNvSpPr txBox="1"/>
          <p:nvPr/>
        </p:nvSpPr>
        <p:spPr>
          <a:xfrm>
            <a:off x="685800" y="152401"/>
            <a:ext cx="109728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What is the difference between Cyber security and Computer Forensics?</a:t>
            </a:r>
            <a:endParaRPr/>
          </a:p>
        </p:txBody>
      </p:sp>
      <p:sp>
        <p:nvSpPr>
          <p:cNvPr id="76" name="Google Shape;76;p8"/>
          <p:cNvSpPr txBox="1"/>
          <p:nvPr/>
        </p:nvSpPr>
        <p:spPr>
          <a:xfrm>
            <a:off x="1828800" y="1066800"/>
            <a:ext cx="86106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8"/>
          <p:cNvSpPr txBox="1"/>
          <p:nvPr/>
        </p:nvSpPr>
        <p:spPr>
          <a:xfrm>
            <a:off x="228600" y="1066800"/>
            <a:ext cx="11049000" cy="3139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</a:pPr>
            <a:r>
              <a:rPr lang="en-US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Cybersecurity focuses on </a:t>
            </a:r>
            <a:r>
              <a:rPr lang="en-US" sz="1800" dirty="0">
                <a:solidFill>
                  <a:schemeClr val="dk1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protecting computer systems and networks from unauthorized access, theft, and damage</a:t>
            </a:r>
            <a:r>
              <a:rPr lang="en-US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 For example, to prevent cyber attacks, implementing security measures such as firewalls, antivirus software, and intrusion detection systems helps protect computer systems.</a:t>
            </a:r>
            <a:endParaRPr dirty="0"/>
          </a:p>
          <a:p>
            <a:pPr marL="285750" marR="0" lvl="0" indent="-1714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</a:pPr>
            <a:r>
              <a:rPr lang="en-US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On the other hand, computer forensics involves </a:t>
            </a:r>
            <a:r>
              <a:rPr lang="en-US" sz="1800" dirty="0">
                <a:solidFill>
                  <a:schemeClr val="dk1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investigating and </a:t>
            </a:r>
            <a:r>
              <a:rPr lang="en-US" sz="1800" dirty="0" err="1">
                <a:solidFill>
                  <a:schemeClr val="dk1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analysing</a:t>
            </a:r>
            <a:r>
              <a:rPr lang="en-US" sz="1800" dirty="0">
                <a:solidFill>
                  <a:schemeClr val="dk1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 digital evidence to uncover the causality of a cyber attack or other computer-related offense</a:t>
            </a:r>
            <a:r>
              <a:rPr lang="en-US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 This includes collecting and maintaining data, </a:t>
            </a:r>
            <a:r>
              <a:rPr lang="en-US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analysing</a:t>
            </a:r>
            <a:r>
              <a:rPr lang="en-US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it to identify the origin of the attack, and presenting results in court cases and other litigation.</a:t>
            </a:r>
            <a:endParaRPr dirty="0"/>
          </a:p>
          <a:p>
            <a:pPr marL="285750" marR="0" lvl="0" indent="-1714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</a:pPr>
            <a:r>
              <a:rPr lang="en-US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While both fields are essential for protecting computer systems and data, they have different goals and require distinct skill sets.</a:t>
            </a:r>
            <a:endParaRPr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9"/>
          <p:cNvSpPr/>
          <p:nvPr/>
        </p:nvSpPr>
        <p:spPr>
          <a:xfrm>
            <a:off x="76200" y="1"/>
            <a:ext cx="12039600" cy="646113"/>
          </a:xfrm>
          <a:custGeom>
            <a:avLst/>
            <a:gdLst/>
            <a:ahLst/>
            <a:cxnLst/>
            <a:rect l="l" t="t" r="r" b="b"/>
            <a:pathLst>
              <a:path w="9144000" h="646328" extrusionOk="0">
                <a:moveTo>
                  <a:pt x="9144000" y="25"/>
                </a:moveTo>
                <a:lnTo>
                  <a:pt x="0" y="25"/>
                </a:lnTo>
                <a:lnTo>
                  <a:pt x="0" y="646328"/>
                </a:lnTo>
                <a:lnTo>
                  <a:pt x="9144000" y="646328"/>
                </a:lnTo>
                <a:lnTo>
                  <a:pt x="9144000" y="2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9"/>
          <p:cNvSpPr txBox="1"/>
          <p:nvPr/>
        </p:nvSpPr>
        <p:spPr>
          <a:xfrm>
            <a:off x="0" y="6488113"/>
            <a:ext cx="12192000" cy="36988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771144" marR="0" lvl="0" indent="0" algn="l" rtl="0">
              <a:lnSpc>
                <a:spcPct val="1017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Dept. of  CSE(CS),  MSRIT                                                                                               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71144" marR="0" lvl="0" indent="0" algn="l" rtl="0">
              <a:lnSpc>
                <a:spcPct val="101725"/>
              </a:lnSpc>
              <a:spcBef>
                <a:spcPts val="335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       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4" name="Google Shape;84;p9"/>
          <p:cNvSpPr txBox="1"/>
          <p:nvPr/>
        </p:nvSpPr>
        <p:spPr>
          <a:xfrm>
            <a:off x="1524000" y="-9331"/>
            <a:ext cx="9144000" cy="646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 b="1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5" name="Google Shape;85;p9"/>
          <p:cNvSpPr txBox="1"/>
          <p:nvPr/>
        </p:nvSpPr>
        <p:spPr>
          <a:xfrm>
            <a:off x="2028825" y="1219200"/>
            <a:ext cx="7772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marR="0" lvl="0" indent="-1397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sz="32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9"/>
          <p:cNvSpPr txBox="1"/>
          <p:nvPr/>
        </p:nvSpPr>
        <p:spPr>
          <a:xfrm>
            <a:off x="685800" y="152401"/>
            <a:ext cx="109728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What is the difference between Cyber security and Computer Forensics?</a:t>
            </a:r>
            <a:endParaRPr/>
          </a:p>
        </p:txBody>
      </p:sp>
      <p:sp>
        <p:nvSpPr>
          <p:cNvPr id="87" name="Google Shape;87;p9"/>
          <p:cNvSpPr txBox="1"/>
          <p:nvPr/>
        </p:nvSpPr>
        <p:spPr>
          <a:xfrm>
            <a:off x="1828800" y="1066800"/>
            <a:ext cx="86106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8" name="Google Shape;88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18942" y="1176023"/>
            <a:ext cx="6554115" cy="45059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0"/>
          <p:cNvSpPr/>
          <p:nvPr/>
        </p:nvSpPr>
        <p:spPr>
          <a:xfrm>
            <a:off x="0" y="0"/>
            <a:ext cx="12192000" cy="646113"/>
          </a:xfrm>
          <a:custGeom>
            <a:avLst/>
            <a:gdLst/>
            <a:ahLst/>
            <a:cxnLst/>
            <a:rect l="l" t="t" r="r" b="b"/>
            <a:pathLst>
              <a:path w="9144000" h="646328" extrusionOk="0">
                <a:moveTo>
                  <a:pt x="9144000" y="25"/>
                </a:moveTo>
                <a:lnTo>
                  <a:pt x="0" y="25"/>
                </a:lnTo>
                <a:lnTo>
                  <a:pt x="0" y="646328"/>
                </a:lnTo>
                <a:lnTo>
                  <a:pt x="9144000" y="646328"/>
                </a:lnTo>
                <a:lnTo>
                  <a:pt x="9144000" y="2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10"/>
          <p:cNvSpPr txBox="1"/>
          <p:nvPr/>
        </p:nvSpPr>
        <p:spPr>
          <a:xfrm>
            <a:off x="0" y="6488113"/>
            <a:ext cx="12192000" cy="36988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771144" marR="0" lvl="0" indent="0" algn="l" rtl="0">
              <a:lnSpc>
                <a:spcPct val="1017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Dept. of  CSE(CS),  MSRIT                                                                                               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71144" marR="0" lvl="0" indent="0" algn="l" rtl="0">
              <a:lnSpc>
                <a:spcPct val="101725"/>
              </a:lnSpc>
              <a:spcBef>
                <a:spcPts val="335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       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5" name="Google Shape;95;p10"/>
          <p:cNvSpPr txBox="1"/>
          <p:nvPr/>
        </p:nvSpPr>
        <p:spPr>
          <a:xfrm>
            <a:off x="1524000" y="-9331"/>
            <a:ext cx="9144000" cy="646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 b="1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6" name="Google Shape;96;p10"/>
          <p:cNvSpPr txBox="1"/>
          <p:nvPr/>
        </p:nvSpPr>
        <p:spPr>
          <a:xfrm>
            <a:off x="2028825" y="1219200"/>
            <a:ext cx="7772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marR="0" lvl="0" indent="-1397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sz="32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10"/>
          <p:cNvSpPr txBox="1"/>
          <p:nvPr/>
        </p:nvSpPr>
        <p:spPr>
          <a:xfrm>
            <a:off x="609600" y="1066800"/>
            <a:ext cx="11353800" cy="5355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</a:pPr>
            <a:r>
              <a:rPr lang="en-US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Computer forensics also helps </a:t>
            </a:r>
            <a:r>
              <a:rPr lang="en-US" sz="1800" dirty="0">
                <a:solidFill>
                  <a:schemeClr val="dk1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identify suspects, prove guilt (or innocence), and present evidence in court.</a:t>
            </a:r>
            <a:endParaRPr dirty="0">
              <a:highlight>
                <a:srgbClr val="FFFF00"/>
              </a:highlight>
            </a:endParaRPr>
          </a:p>
          <a:p>
            <a:pPr marL="285750" marR="0" lvl="0" indent="-1714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</a:pPr>
            <a:r>
              <a:rPr lang="en-US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This discipline allow investigators to </a:t>
            </a:r>
            <a:r>
              <a:rPr lang="en-US" sz="1800" dirty="0">
                <a:solidFill>
                  <a:schemeClr val="dk1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recover deleted files, trace internet activity, </a:t>
            </a:r>
            <a:r>
              <a:rPr lang="en-US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and identify the </a:t>
            </a:r>
            <a:r>
              <a:rPr lang="en-US" sz="1800" dirty="0">
                <a:solidFill>
                  <a:schemeClr val="dk1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origin of cyber attacks.</a:t>
            </a:r>
            <a:endParaRPr dirty="0">
              <a:highlight>
                <a:srgbClr val="FFFF00"/>
              </a:highlight>
            </a:endParaRPr>
          </a:p>
          <a:p>
            <a:pPr marL="285750" marR="0" lvl="0" indent="-1714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endParaRPr sz="1800" dirty="0">
              <a:solidFill>
                <a:schemeClr val="dk1"/>
              </a:solidFill>
              <a:highlight>
                <a:srgbClr val="FFFF00"/>
              </a:highlight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</a:pPr>
            <a:r>
              <a:rPr lang="en-US" sz="1800" dirty="0">
                <a:solidFill>
                  <a:schemeClr val="dk1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In cases of intellectual property theft, </a:t>
            </a:r>
            <a:r>
              <a:rPr lang="en-US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computer forensics can be used to identify </a:t>
            </a:r>
            <a:r>
              <a:rPr lang="en-US" sz="1800" dirty="0">
                <a:solidFill>
                  <a:schemeClr val="dk1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the source of the theft </a:t>
            </a:r>
            <a:r>
              <a:rPr lang="en-US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and track stolen data. </a:t>
            </a:r>
            <a:endParaRPr dirty="0"/>
          </a:p>
          <a:p>
            <a:pPr marL="285750" marR="0" lvl="0" indent="-1714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</a:pPr>
            <a:r>
              <a:rPr lang="en-US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 </a:t>
            </a:r>
            <a:r>
              <a:rPr lang="en-US" sz="1800" dirty="0">
                <a:solidFill>
                  <a:schemeClr val="dk1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forgery cases</a:t>
            </a:r>
            <a:r>
              <a:rPr lang="en-US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computer forensics can </a:t>
            </a:r>
            <a:r>
              <a:rPr lang="en-US" sz="1800" dirty="0">
                <a:solidFill>
                  <a:schemeClr val="dk1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analyze digital documents </a:t>
            </a:r>
            <a:r>
              <a:rPr lang="en-US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and </a:t>
            </a:r>
            <a:r>
              <a:rPr lang="en-US" sz="1800" dirty="0">
                <a:solidFill>
                  <a:schemeClr val="dk1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identify signs of tampering or </a:t>
            </a:r>
            <a:r>
              <a:rPr lang="en-US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manipulation.</a:t>
            </a:r>
            <a:endParaRPr dirty="0"/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</a:pPr>
            <a:r>
              <a:rPr lang="en-US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In hacking cases, computer forensics can trace the </a:t>
            </a:r>
            <a:r>
              <a:rPr lang="en-US" sz="1800" dirty="0">
                <a:solidFill>
                  <a:schemeClr val="dk1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source of the attack and identify the attacker. </a:t>
            </a:r>
            <a:endParaRPr dirty="0">
              <a:highlight>
                <a:srgbClr val="FFFF00"/>
              </a:highlight>
            </a:endParaRPr>
          </a:p>
          <a:p>
            <a:pPr marL="285750" marR="0" lvl="0" indent="-1714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</a:pPr>
            <a:r>
              <a:rPr lang="en-US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Computer forensics can examine financial records and </a:t>
            </a:r>
            <a:r>
              <a:rPr lang="en-US" sz="1800" dirty="0">
                <a:solidFill>
                  <a:schemeClr val="dk1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identify suspicious transactions in </a:t>
            </a:r>
            <a:r>
              <a:rPr lang="en-US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fraud cases. </a:t>
            </a:r>
            <a:endParaRPr dirty="0"/>
          </a:p>
          <a:p>
            <a:pPr marL="285750" marR="0" lvl="0" indent="-1714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</a:pPr>
            <a:r>
              <a:rPr lang="en-US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Finally, in cases of regulatory compliance, computer forensics can ensure that companies follow the rules and regulations mandated by regulatory agencies.</a:t>
            </a:r>
            <a:endParaRPr dirty="0"/>
          </a:p>
          <a:p>
            <a:pPr marL="285750" marR="0" lvl="0" indent="-1714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10"/>
          <p:cNvSpPr txBox="1"/>
          <p:nvPr/>
        </p:nvSpPr>
        <p:spPr>
          <a:xfrm>
            <a:off x="838200" y="152400"/>
            <a:ext cx="101346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The Role of Computer Forensics in Law Enforcement?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1"/>
          <p:cNvSpPr/>
          <p:nvPr/>
        </p:nvSpPr>
        <p:spPr>
          <a:xfrm>
            <a:off x="0" y="0"/>
            <a:ext cx="12192000" cy="646113"/>
          </a:xfrm>
          <a:custGeom>
            <a:avLst/>
            <a:gdLst/>
            <a:ahLst/>
            <a:cxnLst/>
            <a:rect l="l" t="t" r="r" b="b"/>
            <a:pathLst>
              <a:path w="9144000" h="646328" extrusionOk="0">
                <a:moveTo>
                  <a:pt x="9144000" y="25"/>
                </a:moveTo>
                <a:lnTo>
                  <a:pt x="0" y="25"/>
                </a:lnTo>
                <a:lnTo>
                  <a:pt x="0" y="646328"/>
                </a:lnTo>
                <a:lnTo>
                  <a:pt x="9144000" y="646328"/>
                </a:lnTo>
                <a:lnTo>
                  <a:pt x="9144000" y="2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11"/>
          <p:cNvSpPr txBox="1"/>
          <p:nvPr/>
        </p:nvSpPr>
        <p:spPr>
          <a:xfrm>
            <a:off x="0" y="6488113"/>
            <a:ext cx="12192000" cy="36988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771144" marR="0" lvl="0" indent="0" algn="l" rtl="0">
              <a:lnSpc>
                <a:spcPct val="1017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Dept. of  CSE(CS),  MSRIT                                                                                               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71144" marR="0" lvl="0" indent="0" algn="l" rtl="0">
              <a:lnSpc>
                <a:spcPct val="101725"/>
              </a:lnSpc>
              <a:spcBef>
                <a:spcPts val="335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       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5" name="Google Shape;105;p11"/>
          <p:cNvSpPr txBox="1"/>
          <p:nvPr/>
        </p:nvSpPr>
        <p:spPr>
          <a:xfrm>
            <a:off x="1524000" y="-9331"/>
            <a:ext cx="9144000" cy="646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 b="1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6" name="Google Shape;106;p11"/>
          <p:cNvSpPr txBox="1"/>
          <p:nvPr/>
        </p:nvSpPr>
        <p:spPr>
          <a:xfrm>
            <a:off x="2028825" y="1219200"/>
            <a:ext cx="7772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marR="0" lvl="0" indent="-1397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sz="32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p11"/>
          <p:cNvSpPr txBox="1"/>
          <p:nvPr/>
        </p:nvSpPr>
        <p:spPr>
          <a:xfrm>
            <a:off x="838200" y="152400"/>
            <a:ext cx="101346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The Role of Computer Forensics in Law Enforcement?</a:t>
            </a:r>
            <a:endParaRPr/>
          </a:p>
        </p:txBody>
      </p:sp>
      <p:pic>
        <p:nvPicPr>
          <p:cNvPr id="108" name="Google Shape;108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00200" y="995023"/>
            <a:ext cx="8610600" cy="48679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2785</Words>
  <Application>Microsoft Office PowerPoint</Application>
  <PresentationFormat>Widescreen</PresentationFormat>
  <Paragraphs>374</Paragraphs>
  <Slides>41</Slides>
  <Notes>41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7" baseType="lpstr">
      <vt:lpstr>roboto</vt:lpstr>
      <vt:lpstr>Arial</vt:lpstr>
      <vt:lpstr>Noto Sans Symbols</vt:lpstr>
      <vt:lpstr>Times New Roman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Anu S M</dc:creator>
  <cp:lastModifiedBy>Anu S M</cp:lastModifiedBy>
  <cp:revision>1</cp:revision>
  <dcterms:modified xsi:type="dcterms:W3CDTF">2024-01-21T10:49:41Z</dcterms:modified>
</cp:coreProperties>
</file>